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sldIdLst>
    <p:sldId id="256" r:id="rId3"/>
    <p:sldId id="496" r:id="rId4"/>
    <p:sldId id="467" r:id="rId5"/>
    <p:sldId id="469" r:id="rId6"/>
    <p:sldId id="495" r:id="rId7"/>
    <p:sldId id="458" r:id="rId8"/>
    <p:sldId id="396" r:id="rId9"/>
    <p:sldId id="488" r:id="rId10"/>
    <p:sldId id="487" r:id="rId11"/>
    <p:sldId id="482" r:id="rId12"/>
    <p:sldId id="486" r:id="rId13"/>
    <p:sldId id="490" r:id="rId14"/>
    <p:sldId id="477" r:id="rId15"/>
    <p:sldId id="491" r:id="rId16"/>
    <p:sldId id="492" r:id="rId17"/>
    <p:sldId id="489" r:id="rId18"/>
    <p:sldId id="473" r:id="rId19"/>
    <p:sldId id="474" r:id="rId20"/>
    <p:sldId id="475" r:id="rId21"/>
    <p:sldId id="472" r:id="rId22"/>
    <p:sldId id="478" r:id="rId23"/>
    <p:sldId id="481" r:id="rId24"/>
    <p:sldId id="476" r:id="rId25"/>
    <p:sldId id="480" r:id="rId26"/>
    <p:sldId id="479" r:id="rId27"/>
    <p:sldId id="485" r:id="rId28"/>
    <p:sldId id="484" r:id="rId29"/>
    <p:sldId id="483" r:id="rId30"/>
    <p:sldId id="493" r:id="rId31"/>
    <p:sldId id="466" r:id="rId32"/>
    <p:sldId id="468" r:id="rId33"/>
    <p:sldId id="470" r:id="rId34"/>
    <p:sldId id="471" r:id="rId35"/>
    <p:sldId id="494" r:id="rId36"/>
  </p:sldIdLst>
  <p:sldSz cx="12192000" cy="6858000"/>
  <p:notesSz cx="7010400" cy="9296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9" autoAdjust="0"/>
    <p:restoredTop sz="94660"/>
  </p:normalViewPr>
  <p:slideViewPr>
    <p:cSldViewPr snapToGrid="0">
      <p:cViewPr varScale="1">
        <p:scale>
          <a:sx n="121" d="100"/>
          <a:sy n="121" d="100"/>
        </p:scale>
        <p:origin x="1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G:\Il%20mio%20Drive\Coop\dati%20aggregati%20sui%20compart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Il%20mio%20Drive\Coop\dati%20aggregati%20sui%20compart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Il%20mio%20Drive\Coop\dati%20aggregati%20sui%20comparti.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Drive%20condivisi\Enrico&amp;Paola\ri-generazioni\FILLEA\AIDA\Serie%20storiche.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'Addetti e imprese'!$A$21</c:f>
          <c:strCache>
            <c:ptCount val="1"/>
            <c:pt idx="0">
              <c:v>Addetti delle cooperative per comparto di attività</c:v>
            </c:pt>
          </c:strCache>
        </c:strRef>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it-IT"/>
        </a:p>
      </c:txPr>
    </c:title>
    <c:autoTitleDeleted val="0"/>
    <c:plotArea>
      <c:layout/>
      <c:barChart>
        <c:barDir val="bar"/>
        <c:grouping val="clustered"/>
        <c:varyColors val="0"/>
        <c:ser>
          <c:idx val="0"/>
          <c:order val="0"/>
          <c:tx>
            <c:strRef>
              <c:f>'Addetti e imprese'!$C$20</c:f>
              <c:strCache>
                <c:ptCount val="1"/>
                <c:pt idx="0">
                  <c:v>Altre Coop</c:v>
                </c:pt>
              </c:strCache>
            </c:strRef>
          </c:tx>
          <c:spPr>
            <a:solidFill>
              <a:schemeClr val="accent5">
                <a:lumMod val="40000"/>
                <a:lumOff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'Addetti e imprese'!$B$21:$B$29</c:f>
              <c:strCache>
                <c:ptCount val="9"/>
                <c:pt idx="0">
                  <c:v>Pesca, agroalimentare e industria</c:v>
                </c:pt>
                <c:pt idx="1">
                  <c:v>Edilizia</c:v>
                </c:pt>
                <c:pt idx="2">
                  <c:v>Trasporti e facchinaggio</c:v>
                </c:pt>
                <c:pt idx="3">
                  <c:v>Agenzia e Gestione</c:v>
                </c:pt>
                <c:pt idx="4">
                  <c:v>Servizi alle imprese</c:v>
                </c:pt>
                <c:pt idx="5">
                  <c:v>Servizi di pulizia</c:v>
                </c:pt>
                <c:pt idx="6">
                  <c:v>Attività professionali</c:v>
                </c:pt>
                <c:pt idx="7">
                  <c:v>Servizi di cura e assistenza</c:v>
                </c:pt>
                <c:pt idx="8">
                  <c:v>Altri servizi NCA</c:v>
                </c:pt>
              </c:strCache>
            </c:strRef>
          </c:cat>
          <c:val>
            <c:numRef>
              <c:f>'Addetti e imprese'!$C$21:$C$29</c:f>
              <c:numCache>
                <c:formatCode>###0</c:formatCode>
                <c:ptCount val="9"/>
                <c:pt idx="0">
                  <c:v>21588</c:v>
                </c:pt>
                <c:pt idx="1">
                  <c:v>1339</c:v>
                </c:pt>
                <c:pt idx="2">
                  <c:v>11079</c:v>
                </c:pt>
                <c:pt idx="3">
                  <c:v>3749</c:v>
                </c:pt>
                <c:pt idx="4">
                  <c:v>1353</c:v>
                </c:pt>
                <c:pt idx="5">
                  <c:v>9701</c:v>
                </c:pt>
                <c:pt idx="6">
                  <c:v>393</c:v>
                </c:pt>
                <c:pt idx="7">
                  <c:v>16233</c:v>
                </c:pt>
                <c:pt idx="8">
                  <c:v>283</c:v>
                </c:pt>
              </c:numCache>
            </c:numRef>
          </c:val>
          <c:extLst>
            <c:ext xmlns:c16="http://schemas.microsoft.com/office/drawing/2014/chart" uri="{C3380CC4-5D6E-409C-BE32-E72D297353CC}">
              <c16:uniqueId val="{00000000-7866-471B-AA1D-888ACF39F079}"/>
            </c:ext>
          </c:extLst>
        </c:ser>
        <c:ser>
          <c:idx val="1"/>
          <c:order val="1"/>
          <c:tx>
            <c:strRef>
              <c:f>'Addetti e imprese'!$D$20</c:f>
              <c:strCache>
                <c:ptCount val="1"/>
                <c:pt idx="0">
                  <c:v>Legacoop</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'Addetti e imprese'!$B$21:$B$29</c:f>
              <c:strCache>
                <c:ptCount val="9"/>
                <c:pt idx="0">
                  <c:v>Pesca, agroalimentare e industria</c:v>
                </c:pt>
                <c:pt idx="1">
                  <c:v>Edilizia</c:v>
                </c:pt>
                <c:pt idx="2">
                  <c:v>Trasporti e facchinaggio</c:v>
                </c:pt>
                <c:pt idx="3">
                  <c:v>Agenzia e Gestione</c:v>
                </c:pt>
                <c:pt idx="4">
                  <c:v>Servizi alle imprese</c:v>
                </c:pt>
                <c:pt idx="5">
                  <c:v>Servizi di pulizia</c:v>
                </c:pt>
                <c:pt idx="6">
                  <c:v>Attività professionali</c:v>
                </c:pt>
                <c:pt idx="7">
                  <c:v>Servizi di cura e assistenza</c:v>
                </c:pt>
                <c:pt idx="8">
                  <c:v>Altri servizi NCA</c:v>
                </c:pt>
              </c:strCache>
            </c:strRef>
          </c:cat>
          <c:val>
            <c:numRef>
              <c:f>'Addetti e imprese'!$D$21:$D$29</c:f>
              <c:numCache>
                <c:formatCode>###0</c:formatCode>
                <c:ptCount val="9"/>
                <c:pt idx="0">
                  <c:v>12927</c:v>
                </c:pt>
                <c:pt idx="1">
                  <c:v>4875</c:v>
                </c:pt>
                <c:pt idx="2">
                  <c:v>4904</c:v>
                </c:pt>
                <c:pt idx="3">
                  <c:v>22995</c:v>
                </c:pt>
                <c:pt idx="4">
                  <c:v>1336</c:v>
                </c:pt>
                <c:pt idx="5">
                  <c:v>14620</c:v>
                </c:pt>
                <c:pt idx="6">
                  <c:v>452</c:v>
                </c:pt>
                <c:pt idx="7">
                  <c:v>24802</c:v>
                </c:pt>
                <c:pt idx="8">
                  <c:v>169</c:v>
                </c:pt>
              </c:numCache>
            </c:numRef>
          </c:val>
          <c:extLst>
            <c:ext xmlns:c16="http://schemas.microsoft.com/office/drawing/2014/chart" uri="{C3380CC4-5D6E-409C-BE32-E72D297353CC}">
              <c16:uniqueId val="{00000001-7866-471B-AA1D-888ACF39F079}"/>
            </c:ext>
          </c:extLst>
        </c:ser>
        <c:dLbls>
          <c:dLblPos val="inEnd"/>
          <c:showLegendKey val="0"/>
          <c:showVal val="1"/>
          <c:showCatName val="0"/>
          <c:showSerName val="0"/>
          <c:showPercent val="0"/>
          <c:showBubbleSize val="0"/>
        </c:dLbls>
        <c:gapWidth val="65"/>
        <c:axId val="1480224607"/>
        <c:axId val="1401655839"/>
      </c:barChart>
      <c:catAx>
        <c:axId val="1480224607"/>
        <c:scaling>
          <c:orientation val="maxMin"/>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it-IT"/>
          </a:p>
        </c:txPr>
        <c:crossAx val="1401655839"/>
        <c:crosses val="autoZero"/>
        <c:auto val="1"/>
        <c:lblAlgn val="ctr"/>
        <c:lblOffset val="100"/>
        <c:noMultiLvlLbl val="0"/>
      </c:catAx>
      <c:valAx>
        <c:axId val="1401655839"/>
        <c:scaling>
          <c:orientation val="minMax"/>
        </c:scaling>
        <c:delete val="0"/>
        <c:axPos val="t"/>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crossAx val="1480224607"/>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it-I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'Addetti e imprese'!$A$5</c:f>
          <c:strCache>
            <c:ptCount val="1"/>
            <c:pt idx="0">
              <c:v>Imprese cooperative per comparto di attività</c:v>
            </c:pt>
          </c:strCache>
        </c:strRef>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it-IT"/>
        </a:p>
      </c:txPr>
    </c:title>
    <c:autoTitleDeleted val="0"/>
    <c:plotArea>
      <c:layout/>
      <c:barChart>
        <c:barDir val="bar"/>
        <c:grouping val="clustered"/>
        <c:varyColors val="0"/>
        <c:ser>
          <c:idx val="0"/>
          <c:order val="0"/>
          <c:tx>
            <c:strRef>
              <c:f>'Addetti e imprese'!$C$4</c:f>
              <c:strCache>
                <c:ptCount val="1"/>
                <c:pt idx="0">
                  <c:v>Altre Coop</c:v>
                </c:pt>
              </c:strCache>
            </c:strRef>
          </c:tx>
          <c:spPr>
            <a:solidFill>
              <a:schemeClr val="tx2">
                <a:lumMod val="7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'Addetti e imprese'!$B$5:$B$13</c:f>
              <c:strCache>
                <c:ptCount val="9"/>
                <c:pt idx="0">
                  <c:v>Pesca, agroalimentare e industria</c:v>
                </c:pt>
                <c:pt idx="1">
                  <c:v>Edilizia</c:v>
                </c:pt>
                <c:pt idx="2">
                  <c:v>Trasporti e facchinaggio</c:v>
                </c:pt>
                <c:pt idx="3">
                  <c:v>Agenzia e Gestione</c:v>
                </c:pt>
                <c:pt idx="4">
                  <c:v>Servizi alle imprese</c:v>
                </c:pt>
                <c:pt idx="5">
                  <c:v>Servizi di pulizia</c:v>
                </c:pt>
                <c:pt idx="6">
                  <c:v>Attività professionali</c:v>
                </c:pt>
                <c:pt idx="7">
                  <c:v>Servizi di cura e assistenza</c:v>
                </c:pt>
                <c:pt idx="8">
                  <c:v>Altri servizi NCA</c:v>
                </c:pt>
              </c:strCache>
            </c:strRef>
          </c:cat>
          <c:val>
            <c:numRef>
              <c:f>'Addetti e imprese'!$C$5:$C$13</c:f>
              <c:numCache>
                <c:formatCode>###0</c:formatCode>
                <c:ptCount val="9"/>
                <c:pt idx="0">
                  <c:v>332</c:v>
                </c:pt>
                <c:pt idx="1">
                  <c:v>119</c:v>
                </c:pt>
                <c:pt idx="2">
                  <c:v>185</c:v>
                </c:pt>
                <c:pt idx="3">
                  <c:v>84</c:v>
                </c:pt>
                <c:pt idx="4">
                  <c:v>57</c:v>
                </c:pt>
                <c:pt idx="5">
                  <c:v>77</c:v>
                </c:pt>
                <c:pt idx="6">
                  <c:v>32</c:v>
                </c:pt>
                <c:pt idx="7">
                  <c:v>222</c:v>
                </c:pt>
                <c:pt idx="8">
                  <c:v>13</c:v>
                </c:pt>
              </c:numCache>
            </c:numRef>
          </c:val>
          <c:extLst>
            <c:ext xmlns:c16="http://schemas.microsoft.com/office/drawing/2014/chart" uri="{C3380CC4-5D6E-409C-BE32-E72D297353CC}">
              <c16:uniqueId val="{00000000-034C-49F0-B320-D033F9AB6103}"/>
            </c:ext>
          </c:extLst>
        </c:ser>
        <c:ser>
          <c:idx val="1"/>
          <c:order val="1"/>
          <c:tx>
            <c:strRef>
              <c:f>'Addetti e imprese'!$D$4</c:f>
              <c:strCache>
                <c:ptCount val="1"/>
                <c:pt idx="0">
                  <c:v>Legacoop</c:v>
                </c:pt>
              </c:strCache>
            </c:strRef>
          </c:tx>
          <c:spPr>
            <a:solidFill>
              <a:schemeClr val="accent6">
                <a:lumMod val="7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'Addetti e imprese'!$B$5:$B$13</c:f>
              <c:strCache>
                <c:ptCount val="9"/>
                <c:pt idx="0">
                  <c:v>Pesca, agroalimentare e industria</c:v>
                </c:pt>
                <c:pt idx="1">
                  <c:v>Edilizia</c:v>
                </c:pt>
                <c:pt idx="2">
                  <c:v>Trasporti e facchinaggio</c:v>
                </c:pt>
                <c:pt idx="3">
                  <c:v>Agenzia e Gestione</c:v>
                </c:pt>
                <c:pt idx="4">
                  <c:v>Servizi alle imprese</c:v>
                </c:pt>
                <c:pt idx="5">
                  <c:v>Servizi di pulizia</c:v>
                </c:pt>
                <c:pt idx="6">
                  <c:v>Attività professionali</c:v>
                </c:pt>
                <c:pt idx="7">
                  <c:v>Servizi di cura e assistenza</c:v>
                </c:pt>
                <c:pt idx="8">
                  <c:v>Altri servizi NCA</c:v>
                </c:pt>
              </c:strCache>
            </c:strRef>
          </c:cat>
          <c:val>
            <c:numRef>
              <c:f>'Addetti e imprese'!$D$5:$D$13</c:f>
              <c:numCache>
                <c:formatCode>###0</c:formatCode>
                <c:ptCount val="9"/>
                <c:pt idx="0">
                  <c:v>156</c:v>
                </c:pt>
                <c:pt idx="1">
                  <c:v>44</c:v>
                </c:pt>
                <c:pt idx="2">
                  <c:v>47</c:v>
                </c:pt>
                <c:pt idx="3">
                  <c:v>44</c:v>
                </c:pt>
                <c:pt idx="4">
                  <c:v>39</c:v>
                </c:pt>
                <c:pt idx="5">
                  <c:v>24</c:v>
                </c:pt>
                <c:pt idx="6">
                  <c:v>11</c:v>
                </c:pt>
                <c:pt idx="7">
                  <c:v>59</c:v>
                </c:pt>
                <c:pt idx="8">
                  <c:v>10</c:v>
                </c:pt>
              </c:numCache>
            </c:numRef>
          </c:val>
          <c:extLst>
            <c:ext xmlns:c16="http://schemas.microsoft.com/office/drawing/2014/chart" uri="{C3380CC4-5D6E-409C-BE32-E72D297353CC}">
              <c16:uniqueId val="{00000001-034C-49F0-B320-D033F9AB6103}"/>
            </c:ext>
          </c:extLst>
        </c:ser>
        <c:dLbls>
          <c:dLblPos val="inEnd"/>
          <c:showLegendKey val="0"/>
          <c:showVal val="1"/>
          <c:showCatName val="0"/>
          <c:showSerName val="0"/>
          <c:showPercent val="0"/>
          <c:showBubbleSize val="0"/>
        </c:dLbls>
        <c:gapWidth val="65"/>
        <c:axId val="1402187055"/>
        <c:axId val="1399126175"/>
      </c:barChart>
      <c:catAx>
        <c:axId val="1402187055"/>
        <c:scaling>
          <c:orientation val="maxMin"/>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it-IT"/>
          </a:p>
        </c:txPr>
        <c:crossAx val="1399126175"/>
        <c:crosses val="autoZero"/>
        <c:auto val="1"/>
        <c:lblAlgn val="ctr"/>
        <c:lblOffset val="100"/>
        <c:noMultiLvlLbl val="0"/>
      </c:catAx>
      <c:valAx>
        <c:axId val="1399126175"/>
        <c:scaling>
          <c:orientation val="minMax"/>
        </c:scaling>
        <c:delete val="0"/>
        <c:axPos val="t"/>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crossAx val="1402187055"/>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it-I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'dati aggregati sui comparti'!$Y$1:$AI$1</c:f>
          <c:strCache>
            <c:ptCount val="11"/>
            <c:pt idx="0">
              <c:v>Andamento dell'occupazione nei principali comparti della cooperazione 2013-2023</c:v>
            </c:pt>
          </c:strCache>
        </c:strRef>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manualLayout>
          <c:layoutTarget val="inner"/>
          <c:xMode val="edge"/>
          <c:yMode val="edge"/>
          <c:x val="5.5214514226273458E-2"/>
          <c:y val="7.4894648272142622E-2"/>
          <c:w val="0.9286533840691974"/>
          <c:h val="0.8192144634280365"/>
        </c:manualLayout>
      </c:layout>
      <c:lineChart>
        <c:grouping val="standard"/>
        <c:varyColors val="0"/>
        <c:ser>
          <c:idx val="0"/>
          <c:order val="0"/>
          <c:tx>
            <c:strRef>
              <c:f>'dati aggregati sui comparti'!$B$4</c:f>
              <c:strCache>
                <c:ptCount val="1"/>
                <c:pt idx="0">
                  <c:v>Pesca, agroalimentare e industria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comparti'!$Y$4:$AI$4</c:f>
              <c:numCache>
                <c:formatCode>0.00</c:formatCode>
                <c:ptCount val="10"/>
                <c:pt idx="0">
                  <c:v>26827</c:v>
                </c:pt>
                <c:pt idx="1">
                  <c:v>29505</c:v>
                </c:pt>
                <c:pt idx="2">
                  <c:v>30497</c:v>
                </c:pt>
                <c:pt idx="3">
                  <c:v>31317</c:v>
                </c:pt>
                <c:pt idx="4">
                  <c:v>32849</c:v>
                </c:pt>
                <c:pt idx="5">
                  <c:v>32966</c:v>
                </c:pt>
                <c:pt idx="6">
                  <c:v>33497</c:v>
                </c:pt>
                <c:pt idx="7">
                  <c:v>33927</c:v>
                </c:pt>
                <c:pt idx="8">
                  <c:v>34194</c:v>
                </c:pt>
                <c:pt idx="9">
                  <c:v>32614</c:v>
                </c:pt>
              </c:numCache>
            </c:numRef>
          </c:val>
          <c:smooth val="0"/>
          <c:extLst>
            <c:ext xmlns:c16="http://schemas.microsoft.com/office/drawing/2014/chart" uri="{C3380CC4-5D6E-409C-BE32-E72D297353CC}">
              <c16:uniqueId val="{00000000-2D40-4B69-B24C-D2ED9DE9BDBC}"/>
            </c:ext>
          </c:extLst>
        </c:ser>
        <c:ser>
          <c:idx val="1"/>
          <c:order val="1"/>
          <c:tx>
            <c:strRef>
              <c:f>'dati aggregati sui comparti'!$B$5</c:f>
              <c:strCache>
                <c:ptCount val="1"/>
                <c:pt idx="0">
                  <c:v>Edilizia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comparti'!$Y$5:$AI$5</c:f>
              <c:numCache>
                <c:formatCode>0.00</c:formatCode>
                <c:ptCount val="10"/>
                <c:pt idx="0">
                  <c:v>13866</c:v>
                </c:pt>
                <c:pt idx="1">
                  <c:v>6035</c:v>
                </c:pt>
                <c:pt idx="2">
                  <c:v>5839</c:v>
                </c:pt>
                <c:pt idx="3">
                  <c:v>5832</c:v>
                </c:pt>
                <c:pt idx="4">
                  <c:v>5860</c:v>
                </c:pt>
                <c:pt idx="5">
                  <c:v>6052</c:v>
                </c:pt>
                <c:pt idx="6">
                  <c:v>6010</c:v>
                </c:pt>
                <c:pt idx="7">
                  <c:v>5808</c:v>
                </c:pt>
                <c:pt idx="8">
                  <c:v>5921</c:v>
                </c:pt>
                <c:pt idx="9">
                  <c:v>5794</c:v>
                </c:pt>
              </c:numCache>
            </c:numRef>
          </c:val>
          <c:smooth val="0"/>
          <c:extLst>
            <c:ext xmlns:c16="http://schemas.microsoft.com/office/drawing/2014/chart" uri="{C3380CC4-5D6E-409C-BE32-E72D297353CC}">
              <c16:uniqueId val="{00000001-2D40-4B69-B24C-D2ED9DE9BDBC}"/>
            </c:ext>
          </c:extLst>
        </c:ser>
        <c:ser>
          <c:idx val="2"/>
          <c:order val="2"/>
          <c:tx>
            <c:strRef>
              <c:f>'dati aggregati sui comparti'!$B$6</c:f>
              <c:strCache>
                <c:ptCount val="1"/>
                <c:pt idx="0">
                  <c:v>Trasporti e facchinaggio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comparti'!$Y$6:$AI$6</c:f>
              <c:numCache>
                <c:formatCode>0.00</c:formatCode>
                <c:ptCount val="10"/>
                <c:pt idx="0">
                  <c:v>11950</c:v>
                </c:pt>
                <c:pt idx="1">
                  <c:v>12568</c:v>
                </c:pt>
                <c:pt idx="2">
                  <c:v>13051</c:v>
                </c:pt>
                <c:pt idx="3">
                  <c:v>13364</c:v>
                </c:pt>
                <c:pt idx="4">
                  <c:v>14598</c:v>
                </c:pt>
                <c:pt idx="5">
                  <c:v>14689</c:v>
                </c:pt>
                <c:pt idx="6">
                  <c:v>14571</c:v>
                </c:pt>
                <c:pt idx="7">
                  <c:v>15379</c:v>
                </c:pt>
                <c:pt idx="8">
                  <c:v>19829</c:v>
                </c:pt>
                <c:pt idx="9">
                  <c:v>12985</c:v>
                </c:pt>
              </c:numCache>
            </c:numRef>
          </c:val>
          <c:smooth val="0"/>
          <c:extLst>
            <c:ext xmlns:c16="http://schemas.microsoft.com/office/drawing/2014/chart" uri="{C3380CC4-5D6E-409C-BE32-E72D297353CC}">
              <c16:uniqueId val="{00000002-2D40-4B69-B24C-D2ED9DE9BDBC}"/>
            </c:ext>
          </c:extLst>
        </c:ser>
        <c:ser>
          <c:idx val="3"/>
          <c:order val="3"/>
          <c:tx>
            <c:strRef>
              <c:f>'dati aggregati sui comparti'!$B$7</c:f>
              <c:strCache>
                <c:ptCount val="1"/>
                <c:pt idx="0">
                  <c:v>Commerciali</c:v>
                </c:pt>
              </c:strCache>
              <c:extLst xmlns:c15="http://schemas.microsoft.com/office/drawing/2012/chart"/>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comparti'!$Y$7:$AI$7</c:f>
              <c:numCache>
                <c:formatCode>0.00</c:formatCode>
                <c:ptCount val="10"/>
                <c:pt idx="0">
                  <c:v>25235</c:v>
                </c:pt>
                <c:pt idx="1">
                  <c:v>27067</c:v>
                </c:pt>
                <c:pt idx="2">
                  <c:v>27963</c:v>
                </c:pt>
                <c:pt idx="3">
                  <c:v>29910</c:v>
                </c:pt>
                <c:pt idx="4">
                  <c:v>29959</c:v>
                </c:pt>
                <c:pt idx="5">
                  <c:v>29989</c:v>
                </c:pt>
                <c:pt idx="6">
                  <c:v>27460</c:v>
                </c:pt>
                <c:pt idx="7">
                  <c:v>26852</c:v>
                </c:pt>
                <c:pt idx="8">
                  <c:v>26892</c:v>
                </c:pt>
                <c:pt idx="9">
                  <c:v>26311</c:v>
                </c:pt>
              </c:numCache>
            </c:numRef>
          </c:val>
          <c:smooth val="0"/>
          <c:extLst xmlns:c15="http://schemas.microsoft.com/office/drawing/2012/chart">
            <c:ext xmlns:c16="http://schemas.microsoft.com/office/drawing/2014/chart" uri="{C3380CC4-5D6E-409C-BE32-E72D297353CC}">
              <c16:uniqueId val="{00000003-2D40-4B69-B24C-D2ED9DE9BDBC}"/>
            </c:ext>
          </c:extLst>
        </c:ser>
        <c:ser>
          <c:idx val="4"/>
          <c:order val="4"/>
          <c:tx>
            <c:strRef>
              <c:f>'dati aggregati sui comparti'!$B$8</c:f>
              <c:strCache>
                <c:ptCount val="1"/>
                <c:pt idx="0">
                  <c:v>Servizi alle imprese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comparti'!$Y$8:$AI$8</c:f>
              <c:numCache>
                <c:formatCode>0.00</c:formatCode>
                <c:ptCount val="10"/>
                <c:pt idx="0">
                  <c:v>3222</c:v>
                </c:pt>
                <c:pt idx="1">
                  <c:v>3309</c:v>
                </c:pt>
                <c:pt idx="2">
                  <c:v>2962</c:v>
                </c:pt>
                <c:pt idx="3">
                  <c:v>3047</c:v>
                </c:pt>
                <c:pt idx="4">
                  <c:v>2997</c:v>
                </c:pt>
                <c:pt idx="5">
                  <c:v>2909</c:v>
                </c:pt>
                <c:pt idx="6">
                  <c:v>2726</c:v>
                </c:pt>
                <c:pt idx="7">
                  <c:v>2799</c:v>
                </c:pt>
                <c:pt idx="8">
                  <c:v>2817</c:v>
                </c:pt>
                <c:pt idx="9">
                  <c:v>2367</c:v>
                </c:pt>
              </c:numCache>
            </c:numRef>
          </c:val>
          <c:smooth val="0"/>
          <c:extLst>
            <c:ext xmlns:c16="http://schemas.microsoft.com/office/drawing/2014/chart" uri="{C3380CC4-5D6E-409C-BE32-E72D297353CC}">
              <c16:uniqueId val="{00000004-2D40-4B69-B24C-D2ED9DE9BDBC}"/>
            </c:ext>
          </c:extLst>
        </c:ser>
        <c:ser>
          <c:idx val="5"/>
          <c:order val="5"/>
          <c:tx>
            <c:strRef>
              <c:f>'dati aggregati sui comparti'!$B$9</c:f>
              <c:strCache>
                <c:ptCount val="1"/>
                <c:pt idx="0">
                  <c:v>Servizi di pulizia</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comparti'!$Y$9:$AI$9</c:f>
              <c:numCache>
                <c:formatCode>0.00</c:formatCode>
                <c:ptCount val="10"/>
                <c:pt idx="0">
                  <c:v>25834</c:v>
                </c:pt>
                <c:pt idx="1">
                  <c:v>20101</c:v>
                </c:pt>
                <c:pt idx="2">
                  <c:v>28769</c:v>
                </c:pt>
                <c:pt idx="3">
                  <c:v>29791</c:v>
                </c:pt>
                <c:pt idx="4">
                  <c:v>30966</c:v>
                </c:pt>
                <c:pt idx="5">
                  <c:v>32410</c:v>
                </c:pt>
                <c:pt idx="6">
                  <c:v>34101</c:v>
                </c:pt>
                <c:pt idx="7">
                  <c:v>34791</c:v>
                </c:pt>
                <c:pt idx="8">
                  <c:v>24153</c:v>
                </c:pt>
                <c:pt idx="9">
                  <c:v>21817</c:v>
                </c:pt>
              </c:numCache>
            </c:numRef>
          </c:val>
          <c:smooth val="0"/>
          <c:extLst>
            <c:ext xmlns:c16="http://schemas.microsoft.com/office/drawing/2014/chart" uri="{C3380CC4-5D6E-409C-BE32-E72D297353CC}">
              <c16:uniqueId val="{00000005-2D40-4B69-B24C-D2ED9DE9BDBC}"/>
            </c:ext>
          </c:extLst>
        </c:ser>
        <c:ser>
          <c:idx val="7"/>
          <c:order val="7"/>
          <c:tx>
            <c:strRef>
              <c:f>'dati aggregati sui comparti'!$B$11</c:f>
              <c:strCache>
                <c:ptCount val="1"/>
                <c:pt idx="0">
                  <c:v>Servizi di cura e assistenza</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'dati aggregati sui comparti'!$Y$3:$AI$3</c:f>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f>'dati aggregati sui comparti'!$Y$11:$AI$11</c:f>
              <c:numCache>
                <c:formatCode>0.00</c:formatCode>
                <c:ptCount val="10"/>
                <c:pt idx="0">
                  <c:v>32168</c:v>
                </c:pt>
                <c:pt idx="1">
                  <c:v>33707</c:v>
                </c:pt>
                <c:pt idx="2">
                  <c:v>35537</c:v>
                </c:pt>
                <c:pt idx="3">
                  <c:v>37703</c:v>
                </c:pt>
                <c:pt idx="4">
                  <c:v>39255</c:v>
                </c:pt>
                <c:pt idx="5">
                  <c:v>39570</c:v>
                </c:pt>
                <c:pt idx="6">
                  <c:v>39839</c:v>
                </c:pt>
                <c:pt idx="7">
                  <c:v>39985</c:v>
                </c:pt>
                <c:pt idx="8">
                  <c:v>41087</c:v>
                </c:pt>
                <c:pt idx="9">
                  <c:v>39131</c:v>
                </c:pt>
              </c:numCache>
            </c:numRef>
          </c:val>
          <c:smooth val="0"/>
          <c:extLst>
            <c:ext xmlns:c16="http://schemas.microsoft.com/office/drawing/2014/chart" uri="{C3380CC4-5D6E-409C-BE32-E72D297353CC}">
              <c16:uniqueId val="{00000006-2D40-4B69-B24C-D2ED9DE9BDBC}"/>
            </c:ext>
          </c:extLst>
        </c:ser>
        <c:dLbls>
          <c:showLegendKey val="0"/>
          <c:showVal val="0"/>
          <c:showCatName val="0"/>
          <c:showSerName val="0"/>
          <c:showPercent val="0"/>
          <c:showBubbleSize val="0"/>
        </c:dLbls>
        <c:marker val="1"/>
        <c:smooth val="0"/>
        <c:axId val="1641402752"/>
        <c:axId val="1707731264"/>
        <c:extLst>
          <c:ext xmlns:c15="http://schemas.microsoft.com/office/drawing/2012/chart" uri="{02D57815-91ED-43cb-92C2-25804820EDAC}">
            <c15:filteredLineSeries>
              <c15:ser>
                <c:idx val="6"/>
                <c:order val="6"/>
                <c:tx>
                  <c:strRef>
                    <c:extLst>
                      <c:ext uri="{02D57815-91ED-43cb-92C2-25804820EDAC}">
                        <c15:formulaRef>
                          <c15:sqref>'dati aggregati sui comparti'!$B$10</c15:sqref>
                        </c15:formulaRef>
                      </c:ext>
                    </c:extLst>
                    <c:strCache>
                      <c:ptCount val="1"/>
                      <c:pt idx="0">
                        <c:v>Attività professionali</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extLst>
                      <c:ext uri="{02D57815-91ED-43cb-92C2-25804820EDAC}">
                        <c15:formulaRef>
                          <c15:sqref>'dati aggregati sui comparti'!$Y$3:$AI$3</c15:sqref>
                        </c15:formulaRef>
                      </c:ext>
                    </c:extLst>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extLst>
                      <c:ext uri="{02D57815-91ED-43cb-92C2-25804820EDAC}">
                        <c15:formulaRef>
                          <c15:sqref>'dati aggregati sui comparti'!$Y$10:$AI$10</c15:sqref>
                        </c15:formulaRef>
                      </c:ext>
                    </c:extLst>
                    <c:numCache>
                      <c:formatCode>0.00</c:formatCode>
                      <c:ptCount val="10"/>
                      <c:pt idx="0">
                        <c:v>1212</c:v>
                      </c:pt>
                      <c:pt idx="1">
                        <c:v>1171</c:v>
                      </c:pt>
                      <c:pt idx="2">
                        <c:v>1144</c:v>
                      </c:pt>
                      <c:pt idx="3">
                        <c:v>1093</c:v>
                      </c:pt>
                      <c:pt idx="4">
                        <c:v>756</c:v>
                      </c:pt>
                      <c:pt idx="5">
                        <c:v>760</c:v>
                      </c:pt>
                      <c:pt idx="6">
                        <c:v>701</c:v>
                      </c:pt>
                      <c:pt idx="7">
                        <c:v>767</c:v>
                      </c:pt>
                      <c:pt idx="8">
                        <c:v>810</c:v>
                      </c:pt>
                      <c:pt idx="9">
                        <c:v>736</c:v>
                      </c:pt>
                    </c:numCache>
                  </c:numRef>
                </c:val>
                <c:smooth val="0"/>
                <c:extLst>
                  <c:ext xmlns:c16="http://schemas.microsoft.com/office/drawing/2014/chart" uri="{C3380CC4-5D6E-409C-BE32-E72D297353CC}">
                    <c16:uniqueId val="{00000007-2D40-4B69-B24C-D2ED9DE9BDBC}"/>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'dati aggregati sui comparti'!$B$12</c15:sqref>
                        </c15:formulaRef>
                      </c:ext>
                    </c:extLst>
                    <c:strCache>
                      <c:ptCount val="1"/>
                      <c:pt idx="0">
                        <c:v>Altri servizi NCA</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extLst xmlns:c15="http://schemas.microsoft.com/office/drawing/2012/chart">
                      <c:ext xmlns:c15="http://schemas.microsoft.com/office/drawing/2012/chart" uri="{02D57815-91ED-43cb-92C2-25804820EDAC}">
                        <c15:formulaRef>
                          <c15:sqref>'dati aggregati sui comparti'!$Y$3:$AI$3</c15:sqref>
                        </c15:formulaRef>
                      </c:ext>
                    </c:extLst>
                    <c:strCache>
                      <c:ptCount val="10"/>
                      <c:pt idx="0">
                        <c:v>Dipendenti2014_sum</c:v>
                      </c:pt>
                      <c:pt idx="1">
                        <c:v>Dipendenti2015_sum</c:v>
                      </c:pt>
                      <c:pt idx="2">
                        <c:v>Dipendenti2016_sum</c:v>
                      </c:pt>
                      <c:pt idx="3">
                        <c:v>Dipendenti2017_sum</c:v>
                      </c:pt>
                      <c:pt idx="4">
                        <c:v>Dipendenti2018_sum</c:v>
                      </c:pt>
                      <c:pt idx="5">
                        <c:v>Dipendenti2019_sum</c:v>
                      </c:pt>
                      <c:pt idx="6">
                        <c:v>Dipendenti2020_sum</c:v>
                      </c:pt>
                      <c:pt idx="7">
                        <c:v>Dipendenti2021_sum</c:v>
                      </c:pt>
                      <c:pt idx="8">
                        <c:v>Dipendenti2022_sum</c:v>
                      </c:pt>
                      <c:pt idx="9">
                        <c:v>Dipendenti2023_sum</c:v>
                      </c:pt>
                    </c:strCache>
                  </c:strRef>
                </c:cat>
                <c:val>
                  <c:numRef>
                    <c:extLst xmlns:c15="http://schemas.microsoft.com/office/drawing/2012/chart">
                      <c:ext xmlns:c15="http://schemas.microsoft.com/office/drawing/2012/chart" uri="{02D57815-91ED-43cb-92C2-25804820EDAC}">
                        <c15:formulaRef>
                          <c15:sqref>'dati aggregati sui comparti'!$Y$12:$AI$12</c15:sqref>
                        </c15:formulaRef>
                      </c:ext>
                    </c:extLst>
                    <c:numCache>
                      <c:formatCode>0.00</c:formatCode>
                      <c:ptCount val="10"/>
                      <c:pt idx="0">
                        <c:v>578</c:v>
                      </c:pt>
                      <c:pt idx="1">
                        <c:v>432</c:v>
                      </c:pt>
                      <c:pt idx="2">
                        <c:v>459</c:v>
                      </c:pt>
                      <c:pt idx="3">
                        <c:v>491</c:v>
                      </c:pt>
                      <c:pt idx="4">
                        <c:v>488</c:v>
                      </c:pt>
                      <c:pt idx="5">
                        <c:v>462</c:v>
                      </c:pt>
                      <c:pt idx="6">
                        <c:v>444</c:v>
                      </c:pt>
                      <c:pt idx="7">
                        <c:v>423</c:v>
                      </c:pt>
                      <c:pt idx="8">
                        <c:v>434</c:v>
                      </c:pt>
                      <c:pt idx="9">
                        <c:v>310</c:v>
                      </c:pt>
                    </c:numCache>
                  </c:numRef>
                </c:val>
                <c:smooth val="0"/>
                <c:extLst xmlns:c15="http://schemas.microsoft.com/office/drawing/2012/chart">
                  <c:ext xmlns:c16="http://schemas.microsoft.com/office/drawing/2014/chart" uri="{C3380CC4-5D6E-409C-BE32-E72D297353CC}">
                    <c16:uniqueId val="{00000008-2D40-4B69-B24C-D2ED9DE9BDBC}"/>
                  </c:ext>
                </c:extLst>
              </c15:ser>
            </c15:filteredLineSeries>
          </c:ext>
        </c:extLst>
      </c:lineChart>
      <c:catAx>
        <c:axId val="1641402752"/>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707731264"/>
        <c:crosses val="autoZero"/>
        <c:auto val="1"/>
        <c:lblAlgn val="ctr"/>
        <c:lblOffset val="100"/>
        <c:noMultiLvlLbl val="0"/>
      </c:catAx>
      <c:valAx>
        <c:axId val="1707731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641402752"/>
        <c:crosses val="autoZero"/>
        <c:crossBetween val="between"/>
      </c:valAx>
      <c:spPr>
        <a:noFill/>
        <a:ln>
          <a:noFill/>
        </a:ln>
        <a:effectLst/>
      </c:spPr>
    </c:plotArea>
    <c:legend>
      <c:legendPos val="b"/>
      <c:layout>
        <c:manualLayout>
          <c:xMode val="edge"/>
          <c:yMode val="edge"/>
          <c:x val="0.21851538011712116"/>
          <c:y val="0.38966227028044609"/>
          <c:w val="0.49697427824722923"/>
          <c:h val="0.2165804794346304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it-IT" dirty="0"/>
              <a:t>Coop edilizia</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it-IT"/>
        </a:p>
      </c:txPr>
    </c:title>
    <c:autoTitleDeleted val="0"/>
    <c:plotArea>
      <c:layout>
        <c:manualLayout>
          <c:layoutTarget val="inner"/>
          <c:xMode val="edge"/>
          <c:yMode val="edge"/>
          <c:x val="0.12163406231258778"/>
          <c:y val="0.11879482925065797"/>
          <c:w val="0.84669239234693983"/>
          <c:h val="0.62300935633929877"/>
        </c:manualLayout>
      </c:layout>
      <c:lineChart>
        <c:grouping val="standard"/>
        <c:varyColors val="0"/>
        <c:ser>
          <c:idx val="0"/>
          <c:order val="0"/>
          <c:tx>
            <c:strRef>
              <c:f>'dati aggregati sui comparti'!$CO$2:$CY$2</c:f>
              <c:strCache>
                <c:ptCount val="11"/>
                <c:pt idx="0">
                  <c:v>Costo lavoro per addetto (€)</c:v>
                </c:pt>
              </c:strCache>
            </c:strRef>
          </c:tx>
          <c:spPr>
            <a:ln w="31750" cap="rnd">
              <a:solidFill>
                <a:schemeClr val="accent1">
                  <a:alpha val="85000"/>
                </a:schemeClr>
              </a:solidFill>
              <a:round/>
            </a:ln>
            <a:effectLst/>
          </c:spPr>
          <c:marker>
            <c:symbol val="circle"/>
            <c:size val="6"/>
            <c:spPr>
              <a:solidFill>
                <a:schemeClr val="accent1">
                  <a:alpha val="85000"/>
                </a:schemeClr>
              </a:solidFill>
              <a:ln>
                <a:noFill/>
              </a:ln>
              <a:effectLst/>
            </c:spPr>
          </c:marker>
          <c:cat>
            <c:numRef>
              <c:f>'dati aggregati sui comparti'!$AJ$13:$AT$13</c:f>
              <c:numCache>
                <c:formatCode>0</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'dati aggregati sui comparti'!$CN$5:$CX$5</c:f>
              <c:numCache>
                <c:formatCode>0</c:formatCode>
                <c:ptCount val="10"/>
                <c:pt idx="0">
                  <c:v>36094.754098360652</c:v>
                </c:pt>
                <c:pt idx="1">
                  <c:v>36058.646616541351</c:v>
                </c:pt>
                <c:pt idx="2">
                  <c:v>37611.785714285717</c:v>
                </c:pt>
                <c:pt idx="3">
                  <c:v>38460.575539568345</c:v>
                </c:pt>
                <c:pt idx="4">
                  <c:v>40631.374045801524</c:v>
                </c:pt>
                <c:pt idx="5">
                  <c:v>42125.555555555555</c:v>
                </c:pt>
                <c:pt idx="6">
                  <c:v>40580.661764705881</c:v>
                </c:pt>
                <c:pt idx="7">
                  <c:v>43076.884057971016</c:v>
                </c:pt>
                <c:pt idx="8">
                  <c:v>45883.138686131388</c:v>
                </c:pt>
                <c:pt idx="9">
                  <c:v>48618.453608247422</c:v>
                </c:pt>
              </c:numCache>
            </c:numRef>
          </c:val>
          <c:smooth val="0"/>
          <c:extLst>
            <c:ext xmlns:c16="http://schemas.microsoft.com/office/drawing/2014/chart" uri="{C3380CC4-5D6E-409C-BE32-E72D297353CC}">
              <c16:uniqueId val="{00000000-ABD2-4A52-B381-9E22871904A5}"/>
            </c:ext>
          </c:extLst>
        </c:ser>
        <c:ser>
          <c:idx val="1"/>
          <c:order val="1"/>
          <c:tx>
            <c:strRef>
              <c:f>'dati aggregati sui comparti'!$BQ$32:$CA$32</c:f>
              <c:strCache>
                <c:ptCount val="11"/>
                <c:pt idx="0">
                  <c:v>Valore aggiunto procapite </c:v>
                </c:pt>
              </c:strCache>
            </c:strRef>
          </c:tx>
          <c:spPr>
            <a:ln w="31750" cap="rnd">
              <a:solidFill>
                <a:schemeClr val="accent2">
                  <a:alpha val="85000"/>
                </a:schemeClr>
              </a:solidFill>
              <a:round/>
            </a:ln>
            <a:effectLst/>
          </c:spPr>
          <c:marker>
            <c:symbol val="circle"/>
            <c:size val="6"/>
            <c:spPr>
              <a:solidFill>
                <a:schemeClr val="accent2">
                  <a:alpha val="85000"/>
                </a:schemeClr>
              </a:solidFill>
              <a:ln>
                <a:noFill/>
              </a:ln>
              <a:effectLst/>
            </c:spPr>
          </c:marker>
          <c:cat>
            <c:numRef>
              <c:f>'dati aggregati sui comparti'!$BQ$13:$CA$13</c:f>
              <c:numCache>
                <c:formatCode>0</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'dati aggregati sui comparti'!$BQ$45:$CA$45</c:f>
              <c:numCache>
                <c:formatCode>0</c:formatCode>
                <c:ptCount val="10"/>
                <c:pt idx="0">
                  <c:v>34516.911510168764</c:v>
                </c:pt>
                <c:pt idx="1">
                  <c:v>86255.568682684345</c:v>
                </c:pt>
                <c:pt idx="2">
                  <c:v>104942.92276074672</c:v>
                </c:pt>
                <c:pt idx="3">
                  <c:v>97787.99862825789</c:v>
                </c:pt>
                <c:pt idx="4">
                  <c:v>88731.511954578382</c:v>
                </c:pt>
                <c:pt idx="5">
                  <c:v>79675.025280898859</c:v>
                </c:pt>
                <c:pt idx="6">
                  <c:v>84952.57753743761</c:v>
                </c:pt>
                <c:pt idx="7">
                  <c:v>82182.966425619845</c:v>
                </c:pt>
                <c:pt idx="8">
                  <c:v>89996.951021786866</c:v>
                </c:pt>
                <c:pt idx="9">
                  <c:v>92510.15429754919</c:v>
                </c:pt>
              </c:numCache>
            </c:numRef>
          </c:val>
          <c:smooth val="0"/>
          <c:extLst>
            <c:ext xmlns:c16="http://schemas.microsoft.com/office/drawing/2014/chart" uri="{C3380CC4-5D6E-409C-BE32-E72D297353CC}">
              <c16:uniqueId val="{00000001-ABD2-4A52-B381-9E22871904A5}"/>
            </c:ext>
          </c:extLst>
        </c:ser>
        <c:dLbls>
          <c:showLegendKey val="0"/>
          <c:showVal val="0"/>
          <c:showCatName val="0"/>
          <c:showSerName val="0"/>
          <c:showPercent val="0"/>
          <c:showBubbleSize val="0"/>
        </c:dLbls>
        <c:marker val="1"/>
        <c:smooth val="0"/>
        <c:axId val="1831344608"/>
        <c:axId val="1962651920"/>
      </c:lineChart>
      <c:catAx>
        <c:axId val="1831344608"/>
        <c:scaling>
          <c:orientation val="minMax"/>
        </c:scaling>
        <c:delete val="0"/>
        <c:axPos val="b"/>
        <c:numFmt formatCode="0"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it-IT"/>
          </a:p>
        </c:txPr>
        <c:crossAx val="1962651920"/>
        <c:crosses val="autoZero"/>
        <c:auto val="1"/>
        <c:lblAlgn val="ctr"/>
        <c:lblOffset val="100"/>
        <c:noMultiLvlLbl val="0"/>
      </c:catAx>
      <c:valAx>
        <c:axId val="1962651920"/>
        <c:scaling>
          <c:orientation val="minMax"/>
          <c:max val="100000"/>
        </c:scaling>
        <c:delete val="0"/>
        <c:axPos val="l"/>
        <c:majorGridlines>
          <c:spPr>
            <a:ln w="6350" cap="flat" cmpd="sng" algn="ctr">
              <a:solidFill>
                <a:schemeClr val="dk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it-IT"/>
          </a:p>
        </c:txPr>
        <c:crossAx val="1831344608"/>
        <c:crosses val="autoZero"/>
        <c:crossBetween val="between"/>
      </c:valAx>
      <c:spPr>
        <a:noFill/>
        <a:ln>
          <a:noFill/>
        </a:ln>
        <a:effectLst/>
      </c:spPr>
    </c:plotArea>
    <c:legend>
      <c:legendPos val="b"/>
      <c:layout>
        <c:manualLayout>
          <c:xMode val="edge"/>
          <c:yMode val="edge"/>
          <c:x val="0.19915144826246911"/>
          <c:y val="0.86100206774855337"/>
          <c:w val="0.53835001279411709"/>
          <c:h val="0.12355668962453868"/>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'Serie storiche'!$C$1</c:f>
          <c:strCache>
            <c:ptCount val="1"/>
            <c:pt idx="0">
              <c:v>Costruzioni (Umbria)</c:v>
            </c:pt>
          </c:strCache>
        </c:strRef>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it-IT"/>
        </a:p>
      </c:txPr>
    </c:title>
    <c:autoTitleDeleted val="0"/>
    <c:plotArea>
      <c:layout>
        <c:manualLayout>
          <c:layoutTarget val="inner"/>
          <c:xMode val="edge"/>
          <c:yMode val="edge"/>
          <c:x val="0.13438972983856837"/>
          <c:y val="0.12232141500171738"/>
          <c:w val="0.83288206783138985"/>
          <c:h val="0.62424498488804592"/>
        </c:manualLayout>
      </c:layout>
      <c:lineChart>
        <c:grouping val="standard"/>
        <c:varyColors val="0"/>
        <c:ser>
          <c:idx val="1"/>
          <c:order val="0"/>
          <c:tx>
            <c:strRef>
              <c:f>'Serie storiche'!$F$42</c:f>
              <c:strCache>
                <c:ptCount val="1"/>
                <c:pt idx="0">
                  <c:v>Costo lavoro per addetto (€)</c:v>
                </c:pt>
              </c:strCache>
            </c:strRef>
          </c:tx>
          <c:spPr>
            <a:ln w="31750" cap="rnd">
              <a:solidFill>
                <a:schemeClr val="accent1">
                  <a:alpha val="85000"/>
                </a:schemeClr>
              </a:solidFill>
              <a:round/>
            </a:ln>
            <a:effectLst/>
          </c:spPr>
          <c:marker>
            <c:symbol val="circle"/>
            <c:size val="6"/>
            <c:spPr>
              <a:solidFill>
                <a:schemeClr val="accent1">
                  <a:alpha val="85000"/>
                </a:schemeClr>
              </a:solidFill>
              <a:ln>
                <a:noFill/>
              </a:ln>
              <a:effectLst/>
            </c:spPr>
          </c:marker>
          <c:cat>
            <c:numRef>
              <c:f>'Serie storiche'!$B$42:$B$51</c:f>
              <c:numCache>
                <c:formatCode>0</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'Serie storiche'!$C$42:$C$51</c:f>
              <c:numCache>
                <c:formatCode>0</c:formatCode>
                <c:ptCount val="10"/>
                <c:pt idx="0">
                  <c:v>25254.03125</c:v>
                </c:pt>
                <c:pt idx="1">
                  <c:v>26681.117824773413</c:v>
                </c:pt>
                <c:pt idx="2">
                  <c:v>25228.309859154928</c:v>
                </c:pt>
                <c:pt idx="3">
                  <c:v>25817.286821705427</c:v>
                </c:pt>
                <c:pt idx="4">
                  <c:v>28444.856396866842</c:v>
                </c:pt>
                <c:pt idx="5">
                  <c:v>29450.933014354068</c:v>
                </c:pt>
                <c:pt idx="6">
                  <c:v>26777.272727272728</c:v>
                </c:pt>
                <c:pt idx="7">
                  <c:v>29466.7</c:v>
                </c:pt>
                <c:pt idx="8">
                  <c:v>33427.257142857146</c:v>
                </c:pt>
                <c:pt idx="9">
                  <c:v>34533.780487804877</c:v>
                </c:pt>
              </c:numCache>
            </c:numRef>
          </c:val>
          <c:smooth val="0"/>
          <c:extLst>
            <c:ext xmlns:c16="http://schemas.microsoft.com/office/drawing/2014/chart" uri="{C3380CC4-5D6E-409C-BE32-E72D297353CC}">
              <c16:uniqueId val="{00000000-8FE2-48E4-BCE1-95180AC6D607}"/>
            </c:ext>
          </c:extLst>
        </c:ser>
        <c:ser>
          <c:idx val="0"/>
          <c:order val="1"/>
          <c:tx>
            <c:strRef>
              <c:f>'Serie storiche'!$F$32</c:f>
              <c:strCache>
                <c:ptCount val="1"/>
                <c:pt idx="0">
                  <c:v>Valore Aggiunto procapite (€)</c:v>
                </c:pt>
              </c:strCache>
            </c:strRef>
          </c:tx>
          <c:spPr>
            <a:ln w="31750" cap="rnd">
              <a:solidFill>
                <a:schemeClr val="accent2">
                  <a:alpha val="85000"/>
                </a:schemeClr>
              </a:solidFill>
              <a:round/>
            </a:ln>
            <a:effectLst/>
          </c:spPr>
          <c:marker>
            <c:symbol val="circle"/>
            <c:size val="6"/>
            <c:spPr>
              <a:solidFill>
                <a:schemeClr val="accent2">
                  <a:alpha val="85000"/>
                </a:schemeClr>
              </a:solidFill>
              <a:ln>
                <a:noFill/>
              </a:ln>
              <a:effectLst/>
            </c:spPr>
          </c:marker>
          <c:cat>
            <c:numRef>
              <c:f>'Serie storiche'!$B$42:$B$51</c:f>
              <c:numCache>
                <c:formatCode>0</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'Serie storiche'!$C$32:$C$41</c:f>
              <c:numCache>
                <c:formatCode>0</c:formatCode>
                <c:ptCount val="10"/>
                <c:pt idx="0">
                  <c:v>41030.03134796238</c:v>
                </c:pt>
                <c:pt idx="1">
                  <c:v>42901.070336391436</c:v>
                </c:pt>
                <c:pt idx="2">
                  <c:v>43582.316384180791</c:v>
                </c:pt>
                <c:pt idx="3">
                  <c:v>44827.5</c:v>
                </c:pt>
                <c:pt idx="4">
                  <c:v>43172.440944881891</c:v>
                </c:pt>
                <c:pt idx="5">
                  <c:v>46419.903381642514</c:v>
                </c:pt>
                <c:pt idx="6">
                  <c:v>39850.847058823529</c:v>
                </c:pt>
                <c:pt idx="7">
                  <c:v>51530.440881763527</c:v>
                </c:pt>
                <c:pt idx="8">
                  <c:v>62693.524904214559</c:v>
                </c:pt>
                <c:pt idx="9">
                  <c:v>79157.142857142855</c:v>
                </c:pt>
              </c:numCache>
            </c:numRef>
          </c:val>
          <c:smooth val="0"/>
          <c:extLst>
            <c:ext xmlns:c16="http://schemas.microsoft.com/office/drawing/2014/chart" uri="{C3380CC4-5D6E-409C-BE32-E72D297353CC}">
              <c16:uniqueId val="{00000001-8FE2-48E4-BCE1-95180AC6D607}"/>
            </c:ext>
          </c:extLst>
        </c:ser>
        <c:dLbls>
          <c:showLegendKey val="0"/>
          <c:showVal val="0"/>
          <c:showCatName val="0"/>
          <c:showSerName val="0"/>
          <c:showPercent val="0"/>
          <c:showBubbleSize val="0"/>
        </c:dLbls>
        <c:marker val="1"/>
        <c:smooth val="0"/>
        <c:axId val="2004849039"/>
        <c:axId val="1997936767"/>
      </c:lineChart>
      <c:catAx>
        <c:axId val="2004849039"/>
        <c:scaling>
          <c:orientation val="minMax"/>
        </c:scaling>
        <c:delete val="0"/>
        <c:axPos val="b"/>
        <c:numFmt formatCode="0"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it-IT"/>
          </a:p>
        </c:txPr>
        <c:crossAx val="1997936767"/>
        <c:crosses val="autoZero"/>
        <c:auto val="1"/>
        <c:lblAlgn val="ctr"/>
        <c:lblOffset val="100"/>
        <c:noMultiLvlLbl val="0"/>
      </c:catAx>
      <c:valAx>
        <c:axId val="1997936767"/>
        <c:scaling>
          <c:orientation val="minMax"/>
          <c:max val="100000"/>
        </c:scaling>
        <c:delete val="0"/>
        <c:axPos val="l"/>
        <c:majorGridlines>
          <c:spPr>
            <a:ln w="6350" cap="flat" cmpd="sng" algn="ctr">
              <a:solidFill>
                <a:schemeClr val="dk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it-IT"/>
          </a:p>
        </c:txPr>
        <c:crossAx val="2004849039"/>
        <c:crosses val="autoZero"/>
        <c:crossBetween val="between"/>
      </c:valAx>
      <c:spPr>
        <a:noFill/>
        <a:ln>
          <a:noFill/>
        </a:ln>
        <a:effectLst/>
      </c:spPr>
    </c:plotArea>
    <c:legend>
      <c:legendPos val="t"/>
      <c:layout>
        <c:manualLayout>
          <c:xMode val="edge"/>
          <c:yMode val="edge"/>
          <c:x val="7.8655748790345037E-2"/>
          <c:y val="0.86854294651331876"/>
          <c:w val="0.65247493930249933"/>
          <c:h val="0.1080660025986679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lang="it-IT" sz="18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w="6350" cap="flat" cmpd="sng" algn="ctr">
        <a:solidFill>
          <a:schemeClr val="dk1">
            <a:lumMod val="15000"/>
            <a:lumOff val="85000"/>
          </a:schemeClr>
        </a:solidFill>
        <a:round/>
      </a:ln>
    </cs:spPr>
  </cs:gridlineMajor>
  <cs:gridlineMinor>
    <cs:lnRef idx="0"/>
    <cs:fillRef idx="0"/>
    <cs:effectRef idx="0"/>
    <cs:fontRef idx="minor">
      <a:schemeClr val="dk1"/>
    </cs:fontRef>
    <cs:spPr>
      <a:ln w="6350"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1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w="6350" cap="flat" cmpd="sng" algn="ctr">
        <a:solidFill>
          <a:schemeClr val="dk1">
            <a:lumMod val="15000"/>
            <a:lumOff val="85000"/>
          </a:schemeClr>
        </a:solidFill>
        <a:round/>
      </a:ln>
    </cs:spPr>
  </cs:gridlineMajor>
  <cs:gridlineMinor>
    <cs:lnRef idx="0"/>
    <cs:fillRef idx="0"/>
    <cs:effectRef idx="0"/>
    <cs:fontRef idx="minor">
      <a:schemeClr val="dk1"/>
    </cs:fontRef>
    <cs:spPr>
      <a:ln w="6350"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65319A-1B5E-4E9D-91C7-053B1824AC1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01B51B4F-51D3-4CD3-8E74-E0922F2708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476D0D0-42D2-431B-8211-8CD688BE32B1}"/>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5F5ADF43-52E1-412B-AB66-54AAE3705B6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1D087E6-A633-4C6A-AE26-46773260C09A}"/>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2869062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2226E1-5191-4B07-B7C4-AB6BF6B9AA0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41AFA49-132C-4BCB-82B4-F959D14DD7D1}"/>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073024D-188D-4DBC-B4CB-C8ECF946AD3D}"/>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665925DA-772E-4CDC-8B9F-808EF31F9E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5FD539-F8FB-40ED-99AC-90744BBF32FE}"/>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202973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5AFE5D-A66F-4F71-919C-3A97A2EFCC2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BDAB3F4-8519-4008-97D1-F52B027F04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DEE69386-FFAA-48C5-9A9B-0A5AA435F36C}"/>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F70EBAA5-543D-4A8A-994A-94B90FD6AD8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85F74CB-6AAE-491C-8B1F-2D0C5B8B2361}"/>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2445848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C14FD7-20D1-48EC-827A-EAC8875E20E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F72ABDF-3F6D-4F2E-B7FD-7C921F97D175}"/>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6A9FD4C-CAE5-41EE-AEFD-A5E2D7866632}"/>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CFEB4A8-3E56-4457-81F8-DCAA49DD7D62}"/>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6" name="Segnaposto piè di pagina 5">
            <a:extLst>
              <a:ext uri="{FF2B5EF4-FFF2-40B4-BE49-F238E27FC236}">
                <a16:creationId xmlns:a16="http://schemas.microsoft.com/office/drawing/2014/main" id="{8CC120EB-0130-4567-A956-ADACF458ADA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67E62AA-EE61-48D7-8485-EA663078026F}"/>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302981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D0618F-AE17-4C9F-8C04-D313B75F124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4FE1C6F-159D-4C52-AE86-9140FCC3CE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BDCA864B-4B16-4DAF-AA40-996F2CC5DF37}"/>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BE77010-0B00-4894-99B4-125728B368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3B239F72-ABA8-48E8-A61B-FA8BA0478274}"/>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3BC0934-B116-40F1-A60B-7C60D20255EC}"/>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8" name="Segnaposto piè di pagina 7">
            <a:extLst>
              <a:ext uri="{FF2B5EF4-FFF2-40B4-BE49-F238E27FC236}">
                <a16:creationId xmlns:a16="http://schemas.microsoft.com/office/drawing/2014/main" id="{E99CA4EE-662A-49EE-815F-BEBDA0B0D01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A1FCC9B8-62CE-4AE3-9AB4-5F1BD7BF0627}"/>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342063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EDE2A4-A477-4DF8-AC3B-F46D2D8052C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98D9E51-0B3B-418C-A734-338B46C3449B}"/>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4" name="Segnaposto piè di pagina 3">
            <a:extLst>
              <a:ext uri="{FF2B5EF4-FFF2-40B4-BE49-F238E27FC236}">
                <a16:creationId xmlns:a16="http://schemas.microsoft.com/office/drawing/2014/main" id="{839605D3-B3B9-4493-B958-7791EC485D2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34BF9DB-CCE6-48AC-81B4-170EC21720B6}"/>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1497604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58AA100-7A42-4146-9F19-6B96E7A620A6}"/>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3" name="Segnaposto piè di pagina 2">
            <a:extLst>
              <a:ext uri="{FF2B5EF4-FFF2-40B4-BE49-F238E27FC236}">
                <a16:creationId xmlns:a16="http://schemas.microsoft.com/office/drawing/2014/main" id="{CF33187B-65ED-48E7-BE52-27CAE658572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39B2B41-5ADE-466F-99E9-0539B6C11AD9}"/>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1909749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68CE43-4FE3-4F2A-95A8-26652BAC24C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2FF8627-3C4A-4B85-ABFA-28D7A759EE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32D7D43B-F8F2-44F6-B652-2528B85BCA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76805D5E-2E23-4F21-BA64-17A19351249C}"/>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6" name="Segnaposto piè di pagina 5">
            <a:extLst>
              <a:ext uri="{FF2B5EF4-FFF2-40B4-BE49-F238E27FC236}">
                <a16:creationId xmlns:a16="http://schemas.microsoft.com/office/drawing/2014/main" id="{F58CD2CA-CAAC-4536-860B-C553449A873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F3E1F30-ECB6-485B-8451-E27212AA62F9}"/>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68594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299C1D-9AA2-48A7-BC68-EDB4C2ACCB3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8331730-B8BC-4C57-9A3B-E9519FA9F9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D429843-D1EA-4477-80EB-345844FBD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DD913C05-19C1-43B6-B345-BDE6ED445D0B}"/>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6" name="Segnaposto piè di pagina 5">
            <a:extLst>
              <a:ext uri="{FF2B5EF4-FFF2-40B4-BE49-F238E27FC236}">
                <a16:creationId xmlns:a16="http://schemas.microsoft.com/office/drawing/2014/main" id="{C8D7A803-6B32-44F5-A718-C339D3BE6F9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99F0641-DA0C-4919-AC68-565D2AE0BD66}"/>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2992064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10B5E4-D66E-41EC-8D18-E9E80942735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530D0B6-88EC-42EE-970E-DF78CBD40629}"/>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5E5A07C-7D10-48D2-B352-043C189D0FF0}"/>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E216FC96-1F35-4CBF-87E7-A720EB3425B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CC39977-DC63-42C3-A466-2F40F45927FD}"/>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2721188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5FA8649-B2FC-4D08-A82D-6182426D4027}"/>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9EC3670-BC5F-4082-8472-4D80B941129F}"/>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6543EEF-AE0D-4944-91F1-C7065851A2AB}"/>
              </a:ext>
            </a:extLst>
          </p:cNvPr>
          <p:cNvSpPr>
            <a:spLocks noGrp="1"/>
          </p:cNvSpPr>
          <p:nvPr>
            <p:ph type="dt" sz="half" idx="10"/>
          </p:nvPr>
        </p:nvSpPr>
        <p:spPr/>
        <p:txBody>
          <a:body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23ED2B90-EFFB-4B99-BDE5-C0CFB38A14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D0ED017-E6F0-4EE5-81A5-887764929DED}"/>
              </a:ext>
            </a:extLst>
          </p:cNvPr>
          <p:cNvSpPr>
            <a:spLocks noGrp="1"/>
          </p:cNvSpPr>
          <p:nvPr>
            <p:ph type="sldNum" sz="quarter" idx="12"/>
          </p:nvPr>
        </p:nvSpPr>
        <p:spPr/>
        <p:txBody>
          <a:bodyPr/>
          <a:lstStyle/>
          <a:p>
            <a:fld id="{91DA2223-A122-4CCA-81D7-A55B4944B8D5}" type="slidenum">
              <a:rPr lang="it-IT" smtClean="0"/>
              <a:t>‹N›</a:t>
            </a:fld>
            <a:endParaRPr lang="it-IT"/>
          </a:p>
        </p:txBody>
      </p:sp>
    </p:spTree>
    <p:extLst>
      <p:ext uri="{BB962C8B-B14F-4D97-AF65-F5344CB8AC3E}">
        <p14:creationId xmlns:p14="http://schemas.microsoft.com/office/powerpoint/2010/main" val="3982319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45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8" name="Immagine 7"/>
          <p:cNvPicPr>
            <a:picLocks noChangeAspect="1"/>
          </p:cNvPicPr>
          <p:nvPr userDrawn="1"/>
        </p:nvPicPr>
        <p:blipFill>
          <a:blip r:embed="rId2">
            <a:clrChange>
              <a:clrFrom>
                <a:srgbClr val="FFFFFF"/>
              </a:clrFrom>
              <a:clrTo>
                <a:srgbClr val="FFFFFF">
                  <a:alpha val="0"/>
                </a:srgbClr>
              </a:clrTo>
            </a:clrChange>
            <a:lum/>
            <a:extLst>
              <a:ext uri="{28A0092B-C50C-407E-A947-70E740481C1C}">
                <a14:useLocalDpi xmlns:a14="http://schemas.microsoft.com/office/drawing/2010/main" val="0"/>
              </a:ext>
            </a:extLst>
          </a:blip>
          <a:stretch>
            <a:fillRect/>
          </a:stretch>
        </p:blipFill>
        <p:spPr>
          <a:xfrm>
            <a:off x="143339" y="2583543"/>
            <a:ext cx="11905323" cy="3974403"/>
          </a:xfrm>
          <a:prstGeom prst="rect">
            <a:avLst/>
          </a:prstGeom>
        </p:spPr>
      </p:pic>
      <p:pic>
        <p:nvPicPr>
          <p:cNvPr id="7" name="Immagine 6"/>
          <p:cNvPicPr>
            <a:picLocks noChangeAspect="1"/>
          </p:cNvPicPr>
          <p:nvPr userDrawn="1"/>
        </p:nvPicPr>
        <p:blipFill rotWithShape="1">
          <a:blip r:embed="rId3">
            <a:extLst>
              <a:ext uri="{28A0092B-C50C-407E-A947-70E740481C1C}">
                <a14:useLocalDpi xmlns:a14="http://schemas.microsoft.com/office/drawing/2010/main" val="0"/>
              </a:ext>
            </a:extLst>
          </a:blip>
          <a:srcRect t="89945"/>
          <a:stretch/>
        </p:blipFill>
        <p:spPr>
          <a:xfrm>
            <a:off x="0" y="6156960"/>
            <a:ext cx="12192000" cy="701040"/>
          </a:xfrm>
          <a:prstGeom prst="rect">
            <a:avLst/>
          </a:prstGeom>
        </p:spPr>
      </p:pic>
      <p:pic>
        <p:nvPicPr>
          <p:cNvPr id="5" name="Immagine 4"/>
          <p:cNvPicPr>
            <a:picLocks noChangeAspect="1"/>
          </p:cNvPicPr>
          <p:nvPr userDrawn="1"/>
        </p:nvPicPr>
        <p:blipFill rotWithShape="1">
          <a:blip r:embed="rId3">
            <a:extLst>
              <a:ext uri="{28A0092B-C50C-407E-A947-70E740481C1C}">
                <a14:useLocalDpi xmlns:a14="http://schemas.microsoft.com/office/drawing/2010/main" val="0"/>
              </a:ext>
            </a:extLst>
          </a:blip>
          <a:srcRect l="63400" t="4008" r="3405" b="39691"/>
          <a:stretch/>
        </p:blipFill>
        <p:spPr>
          <a:xfrm>
            <a:off x="8222265" y="1399003"/>
            <a:ext cx="3746617" cy="3634215"/>
          </a:xfrm>
          <a:prstGeom prst="ellipse">
            <a:avLst/>
          </a:prstGeom>
        </p:spPr>
      </p:pic>
      <p:pic>
        <p:nvPicPr>
          <p:cNvPr id="11" name="Immagine 10"/>
          <p:cNvPicPr>
            <a:picLocks noChangeAspect="1"/>
          </p:cNvPicPr>
          <p:nvPr userDrawn="1"/>
        </p:nvPicPr>
        <p:blipFill rotWithShape="1">
          <a:blip r:embed="rId4"/>
          <a:srcRect l="34440" t="-1667"/>
          <a:stretch/>
        </p:blipFill>
        <p:spPr>
          <a:xfrm>
            <a:off x="218661" y="218661"/>
            <a:ext cx="2761164" cy="796456"/>
          </a:xfrm>
          <a:prstGeom prst="rect">
            <a:avLst/>
          </a:prstGeom>
        </p:spPr>
      </p:pic>
    </p:spTree>
    <p:extLst>
      <p:ext uri="{BB962C8B-B14F-4D97-AF65-F5344CB8AC3E}">
        <p14:creationId xmlns:p14="http://schemas.microsoft.com/office/powerpoint/2010/main" val="355608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pic>
        <p:nvPicPr>
          <p:cNvPr id="4" name="Immagine 3"/>
          <p:cNvPicPr>
            <a:picLocks noChangeAspect="1"/>
          </p:cNvPicPr>
          <p:nvPr userDrawn="1"/>
        </p:nvPicPr>
        <p:blipFill rotWithShape="1">
          <a:blip r:embed="rId2">
            <a:extLst>
              <a:ext uri="{28A0092B-C50C-407E-A947-70E740481C1C}">
                <a14:useLocalDpi xmlns:a14="http://schemas.microsoft.com/office/drawing/2010/main" val="0"/>
              </a:ext>
            </a:extLst>
          </a:blip>
          <a:srcRect t="89945"/>
          <a:stretch/>
        </p:blipFill>
        <p:spPr>
          <a:xfrm>
            <a:off x="0" y="6156960"/>
            <a:ext cx="12192000" cy="701040"/>
          </a:xfrm>
          <a:prstGeom prst="rect">
            <a:avLst/>
          </a:prstGeom>
        </p:spPr>
      </p:pic>
    </p:spTree>
    <p:extLst>
      <p:ext uri="{BB962C8B-B14F-4D97-AF65-F5344CB8AC3E}">
        <p14:creationId xmlns:p14="http://schemas.microsoft.com/office/powerpoint/2010/main" val="2443013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Layout personalizzato">
    <p:spTree>
      <p:nvGrpSpPr>
        <p:cNvPr id="1" name=""/>
        <p:cNvGrpSpPr/>
        <p:nvPr/>
      </p:nvGrpSpPr>
      <p:grpSpPr>
        <a:xfrm>
          <a:off x="0" y="0"/>
          <a:ext cx="0" cy="0"/>
          <a:chOff x="0" y="0"/>
          <a:chExt cx="0" cy="0"/>
        </a:xfrm>
      </p:grpSpPr>
      <p:pic>
        <p:nvPicPr>
          <p:cNvPr id="12" name="Immagine 11"/>
          <p:cNvPicPr>
            <a:picLocks noChangeAspect="1"/>
          </p:cNvPicPr>
          <p:nvPr userDrawn="1"/>
        </p:nvPicPr>
        <p:blipFill rotWithShape="1">
          <a:blip r:embed="rId2">
            <a:extLst>
              <a:ext uri="{28A0092B-C50C-407E-A947-70E740481C1C}">
                <a14:useLocalDpi xmlns:a14="http://schemas.microsoft.com/office/drawing/2010/main" val="0"/>
              </a:ext>
            </a:extLst>
          </a:blip>
          <a:srcRect t="89791"/>
          <a:stretch/>
        </p:blipFill>
        <p:spPr>
          <a:xfrm>
            <a:off x="0" y="6146157"/>
            <a:ext cx="12192000" cy="711843"/>
          </a:xfrm>
          <a:prstGeom prst="rect">
            <a:avLst/>
          </a:prstGeom>
        </p:spPr>
      </p:pic>
      <p:pic>
        <p:nvPicPr>
          <p:cNvPr id="13" name="Immagine 12"/>
          <p:cNvPicPr>
            <a:picLocks noChangeAspect="1"/>
          </p:cNvPicPr>
          <p:nvPr userDrawn="1"/>
        </p:nvPicPr>
        <p:blipFill rotWithShape="1">
          <a:blip r:embed="rId2">
            <a:extLst>
              <a:ext uri="{28A0092B-C50C-407E-A947-70E740481C1C}">
                <a14:useLocalDpi xmlns:a14="http://schemas.microsoft.com/office/drawing/2010/main" val="0"/>
              </a:ext>
            </a:extLst>
          </a:blip>
          <a:srcRect l="61801" r="2215" b="36457"/>
          <a:stretch/>
        </p:blipFill>
        <p:spPr>
          <a:xfrm>
            <a:off x="7534657" y="226602"/>
            <a:ext cx="4387268" cy="4430743"/>
          </a:xfrm>
          <a:prstGeom prst="rect">
            <a:avLst/>
          </a:prstGeom>
        </p:spPr>
      </p:pic>
      <p:pic>
        <p:nvPicPr>
          <p:cNvPr id="14" name="Immagine 13"/>
          <p:cNvPicPr>
            <a:picLocks noChangeAspect="1"/>
          </p:cNvPicPr>
          <p:nvPr userDrawn="1"/>
        </p:nvPicPr>
        <p:blipFill rotWithShape="1">
          <a:blip r:embed="rId2">
            <a:extLst>
              <a:ext uri="{28A0092B-C50C-407E-A947-70E740481C1C}">
                <a14:useLocalDpi xmlns:a14="http://schemas.microsoft.com/office/drawing/2010/main" val="0"/>
              </a:ext>
            </a:extLst>
          </a:blip>
          <a:srcRect l="3798" t="15459" r="37900" b="70902"/>
          <a:stretch/>
        </p:blipFill>
        <p:spPr>
          <a:xfrm>
            <a:off x="462987" y="1304544"/>
            <a:ext cx="7108245" cy="950976"/>
          </a:xfrm>
          <a:prstGeom prst="rect">
            <a:avLst/>
          </a:prstGeom>
        </p:spPr>
      </p:pic>
      <p:pic>
        <p:nvPicPr>
          <p:cNvPr id="15" name="Immagine 14"/>
          <p:cNvPicPr>
            <a:picLocks noChangeAspect="1"/>
          </p:cNvPicPr>
          <p:nvPr userDrawn="1"/>
        </p:nvPicPr>
        <p:blipFill rotWithShape="1">
          <a:blip r:embed="rId2">
            <a:extLst>
              <a:ext uri="{28A0092B-C50C-407E-A947-70E740481C1C}">
                <a14:useLocalDpi xmlns:a14="http://schemas.microsoft.com/office/drawing/2010/main" val="0"/>
              </a:ext>
            </a:extLst>
          </a:blip>
          <a:srcRect l="3323" t="29622" r="37900" b="56215"/>
          <a:stretch/>
        </p:blipFill>
        <p:spPr>
          <a:xfrm>
            <a:off x="405114" y="2292096"/>
            <a:ext cx="7166119" cy="987552"/>
          </a:xfrm>
          <a:prstGeom prst="rect">
            <a:avLst/>
          </a:prstGeom>
        </p:spPr>
      </p:pic>
      <p:grpSp>
        <p:nvGrpSpPr>
          <p:cNvPr id="16" name="Gruppo 15"/>
          <p:cNvGrpSpPr/>
          <p:nvPr userDrawn="1"/>
        </p:nvGrpSpPr>
        <p:grpSpPr>
          <a:xfrm>
            <a:off x="2818373" y="3913027"/>
            <a:ext cx="5348249" cy="1599751"/>
            <a:chOff x="2889504" y="3608832"/>
            <a:chExt cx="4681728" cy="1328928"/>
          </a:xfrm>
        </p:grpSpPr>
        <p:pic>
          <p:nvPicPr>
            <p:cNvPr id="17" name="Immagine 16"/>
            <p:cNvPicPr>
              <a:picLocks noChangeAspect="1"/>
            </p:cNvPicPr>
            <p:nvPr/>
          </p:nvPicPr>
          <p:blipFill rotWithShape="1">
            <a:blip r:embed="rId2">
              <a:extLst>
                <a:ext uri="{28A0092B-C50C-407E-A947-70E740481C1C}">
                  <a14:useLocalDpi xmlns:a14="http://schemas.microsoft.com/office/drawing/2010/main" val="0"/>
                </a:ext>
              </a:extLst>
            </a:blip>
            <a:srcRect l="23700" t="49555" r="64800" b="32435"/>
            <a:stretch/>
          </p:blipFill>
          <p:spPr>
            <a:xfrm>
              <a:off x="2889504" y="3681984"/>
              <a:ext cx="1402080" cy="1255776"/>
            </a:xfrm>
            <a:prstGeom prst="rect">
              <a:avLst/>
            </a:prstGeom>
          </p:spPr>
        </p:pic>
        <p:pic>
          <p:nvPicPr>
            <p:cNvPr id="18" name="Immagine 17"/>
            <p:cNvPicPr>
              <a:picLocks noChangeAspect="1"/>
            </p:cNvPicPr>
            <p:nvPr/>
          </p:nvPicPr>
          <p:blipFill rotWithShape="1">
            <a:blip r:embed="rId2">
              <a:extLst>
                <a:ext uri="{28A0092B-C50C-407E-A947-70E740481C1C}">
                  <a14:useLocalDpi xmlns:a14="http://schemas.microsoft.com/office/drawing/2010/main" val="0"/>
                </a:ext>
              </a:extLst>
            </a:blip>
            <a:srcRect l="35100" t="48506" r="37900" b="32960"/>
            <a:stretch/>
          </p:blipFill>
          <p:spPr>
            <a:xfrm>
              <a:off x="4279392" y="3608832"/>
              <a:ext cx="3291840" cy="1292352"/>
            </a:xfrm>
            <a:prstGeom prst="rect">
              <a:avLst/>
            </a:prstGeom>
          </p:spPr>
        </p:pic>
      </p:grpSp>
    </p:spTree>
    <p:extLst>
      <p:ext uri="{BB962C8B-B14F-4D97-AF65-F5344CB8AC3E}">
        <p14:creationId xmlns:p14="http://schemas.microsoft.com/office/powerpoint/2010/main" val="120351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C2748B9-1A20-445E-AC40-8B5837EED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88CEC4C-7A42-4265-8B7F-84FBC0D03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1558AFC-886B-4FA3-BEF6-F28DF22288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75F0C-1B7E-4748-9E39-3A1DFA213900}" type="datetimeFigureOut">
              <a:rPr lang="it-IT" smtClean="0"/>
              <a:t>27/11/2024</a:t>
            </a:fld>
            <a:endParaRPr lang="it-IT"/>
          </a:p>
        </p:txBody>
      </p:sp>
      <p:sp>
        <p:nvSpPr>
          <p:cNvPr id="5" name="Segnaposto piè di pagina 4">
            <a:extLst>
              <a:ext uri="{FF2B5EF4-FFF2-40B4-BE49-F238E27FC236}">
                <a16:creationId xmlns:a16="http://schemas.microsoft.com/office/drawing/2014/main" id="{D93A6604-A34E-43C5-B54F-73E4D7B42F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0798278-8471-45F6-B223-9AFFE8200F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A2223-A122-4CCA-81D7-A55B4944B8D5}" type="slidenum">
              <a:rPr lang="it-IT" smtClean="0"/>
              <a:t>‹N›</a:t>
            </a:fld>
            <a:endParaRPr lang="it-IT"/>
          </a:p>
        </p:txBody>
      </p:sp>
    </p:spTree>
    <p:extLst>
      <p:ext uri="{BB962C8B-B14F-4D97-AF65-F5344CB8AC3E}">
        <p14:creationId xmlns:p14="http://schemas.microsoft.com/office/powerpoint/2010/main" val="700835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ttangolo 1"/>
          <p:cNvSpPr/>
          <p:nvPr userDrawn="1"/>
        </p:nvSpPr>
        <p:spPr>
          <a:xfrm>
            <a:off x="0" y="0"/>
            <a:ext cx="12192000" cy="6858000"/>
          </a:xfrm>
          <a:prstGeom prst="rect">
            <a:avLst/>
          </a:prstGeom>
          <a:noFill/>
          <a:ln w="174625">
            <a:solidFill>
              <a:srgbClr val="E0023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it-IT" sz="1867">
              <a:solidFill>
                <a:prstClr val="white"/>
              </a:solidFill>
            </a:endParaRPr>
          </a:p>
        </p:txBody>
      </p:sp>
    </p:spTree>
    <p:extLst>
      <p:ext uri="{BB962C8B-B14F-4D97-AF65-F5344CB8AC3E}">
        <p14:creationId xmlns:p14="http://schemas.microsoft.com/office/powerpoint/2010/main" val="20285846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it-IT"/>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712CD3-FED8-4A4C-814B-1C11EDF35D6C}"/>
              </a:ext>
            </a:extLst>
          </p:cNvPr>
          <p:cNvSpPr>
            <a:spLocks noGrp="1"/>
          </p:cNvSpPr>
          <p:nvPr>
            <p:ph type="ctrTitle"/>
          </p:nvPr>
        </p:nvSpPr>
        <p:spPr/>
        <p:txBody>
          <a:bodyPr/>
          <a:lstStyle/>
          <a:p>
            <a:r>
              <a:rPr lang="it-IT" dirty="0"/>
              <a:t>Buone e «cattive» coop</a:t>
            </a:r>
          </a:p>
        </p:txBody>
      </p:sp>
      <p:sp>
        <p:nvSpPr>
          <p:cNvPr id="3" name="Sottotitolo 2">
            <a:extLst>
              <a:ext uri="{FF2B5EF4-FFF2-40B4-BE49-F238E27FC236}">
                <a16:creationId xmlns:a16="http://schemas.microsoft.com/office/drawing/2014/main" id="{D5DA3444-E550-4AF2-94B7-915720F097AD}"/>
              </a:ext>
            </a:extLst>
          </p:cNvPr>
          <p:cNvSpPr>
            <a:spLocks noGrp="1"/>
          </p:cNvSpPr>
          <p:nvPr>
            <p:ph type="subTitle" idx="1"/>
          </p:nvPr>
        </p:nvSpPr>
        <p:spPr/>
        <p:txBody>
          <a:bodyPr/>
          <a:lstStyle/>
          <a:p>
            <a:r>
              <a:rPr lang="it-IT" dirty="0"/>
              <a:t>Immagini dall’analisi dei bilanci delle Coop in ER</a:t>
            </a:r>
          </a:p>
        </p:txBody>
      </p:sp>
      <p:sp>
        <p:nvSpPr>
          <p:cNvPr id="4" name="CasellaDiTesto 3">
            <a:extLst>
              <a:ext uri="{FF2B5EF4-FFF2-40B4-BE49-F238E27FC236}">
                <a16:creationId xmlns:a16="http://schemas.microsoft.com/office/drawing/2014/main" id="{B677C5F5-7670-4778-8A48-E3F157AFE4EF}"/>
              </a:ext>
            </a:extLst>
          </p:cNvPr>
          <p:cNvSpPr txBox="1"/>
          <p:nvPr/>
        </p:nvSpPr>
        <p:spPr>
          <a:xfrm>
            <a:off x="141889" y="5452351"/>
            <a:ext cx="7460953" cy="1477328"/>
          </a:xfrm>
          <a:prstGeom prst="rect">
            <a:avLst/>
          </a:prstGeom>
          <a:noFill/>
        </p:spPr>
        <p:txBody>
          <a:bodyPr wrap="none" rtlCol="0">
            <a:spAutoFit/>
          </a:bodyPr>
          <a:lstStyle/>
          <a:p>
            <a:pPr lvl="1"/>
            <a:r>
              <a:rPr lang="it-IT" dirty="0"/>
              <a:t>Enrico Giovannetti CAPP Dipartimento di Economia Marco Biagi </a:t>
            </a:r>
            <a:r>
              <a:rPr lang="it-IT" dirty="0" err="1"/>
              <a:t>Unimore</a:t>
            </a:r>
            <a:endParaRPr lang="it-IT" dirty="0"/>
          </a:p>
          <a:p>
            <a:pPr lvl="1"/>
            <a:r>
              <a:rPr lang="it-IT" dirty="0"/>
              <a:t>E grazie all’aiuto di:</a:t>
            </a:r>
          </a:p>
          <a:p>
            <a:pPr lvl="1"/>
            <a:r>
              <a:rPr lang="it-IT" dirty="0"/>
              <a:t>Marcello Cappi (coordinatore territoriale di Legacoop Estense MO)</a:t>
            </a:r>
          </a:p>
          <a:p>
            <a:pPr lvl="1"/>
            <a:r>
              <a:rPr lang="it-IT" dirty="0"/>
              <a:t>Davide Battini (Ufficio Finanza Legacoop Estense)</a:t>
            </a:r>
          </a:p>
          <a:p>
            <a:endParaRPr lang="it-IT" dirty="0"/>
          </a:p>
        </p:txBody>
      </p:sp>
    </p:spTree>
    <p:extLst>
      <p:ext uri="{BB962C8B-B14F-4D97-AF65-F5344CB8AC3E}">
        <p14:creationId xmlns:p14="http://schemas.microsoft.com/office/powerpoint/2010/main" val="41185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4DF1F3-F87C-4D13-92A3-BEB95824E443}"/>
              </a:ext>
            </a:extLst>
          </p:cNvPr>
          <p:cNvSpPr>
            <a:spLocks noGrp="1"/>
          </p:cNvSpPr>
          <p:nvPr>
            <p:ph type="title"/>
          </p:nvPr>
        </p:nvSpPr>
        <p:spPr/>
        <p:txBody>
          <a:bodyPr/>
          <a:lstStyle/>
          <a:p>
            <a:r>
              <a:rPr lang="it-IT" dirty="0"/>
              <a:t>Premessa: quando e perché mi sono occupato di coop?</a:t>
            </a:r>
          </a:p>
        </p:txBody>
      </p:sp>
      <p:sp>
        <p:nvSpPr>
          <p:cNvPr id="3" name="Segnaposto contenuto 2">
            <a:extLst>
              <a:ext uri="{FF2B5EF4-FFF2-40B4-BE49-F238E27FC236}">
                <a16:creationId xmlns:a16="http://schemas.microsoft.com/office/drawing/2014/main" id="{953B7AB9-3E65-4663-AF84-960EAAF5494D}"/>
              </a:ext>
            </a:extLst>
          </p:cNvPr>
          <p:cNvSpPr>
            <a:spLocks noGrp="1"/>
          </p:cNvSpPr>
          <p:nvPr>
            <p:ph idx="1"/>
          </p:nvPr>
        </p:nvSpPr>
        <p:spPr/>
        <p:txBody>
          <a:bodyPr/>
          <a:lstStyle/>
          <a:p>
            <a:r>
              <a:rPr lang="it-IT" dirty="0"/>
              <a:t>Agroalimentare-cooperazione</a:t>
            </a:r>
          </a:p>
          <a:p>
            <a:r>
              <a:rPr lang="it-IT" dirty="0"/>
              <a:t>Fondazione Mario Del Monte</a:t>
            </a:r>
          </a:p>
          <a:p>
            <a:r>
              <a:rPr lang="it-IT" dirty="0"/>
              <a:t>Cattiva coop notata subito: inefficienza dei controlli istituzionali (Ufficio del Lavoro e della massima occupazione) marginale per il clima politico culturale</a:t>
            </a:r>
          </a:p>
          <a:p>
            <a:r>
              <a:rPr lang="it-IT" dirty="0"/>
              <a:t>Mutamenti delle regole del mercato Lavoro fine anni ’90 → intermediazione privata nel mercato del Lavoro → crescita delle cattive imprese → crescita delle </a:t>
            </a:r>
            <a:r>
              <a:rPr lang="it-IT"/>
              <a:t>coop «tossiche»</a:t>
            </a:r>
            <a:endParaRPr lang="it-IT" dirty="0"/>
          </a:p>
        </p:txBody>
      </p:sp>
    </p:spTree>
    <p:extLst>
      <p:ext uri="{BB962C8B-B14F-4D97-AF65-F5344CB8AC3E}">
        <p14:creationId xmlns:p14="http://schemas.microsoft.com/office/powerpoint/2010/main" val="356456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p:cNvSpPr txBox="1">
            <a:spLocks/>
          </p:cNvSpPr>
          <p:nvPr/>
        </p:nvSpPr>
        <p:spPr bwMode="auto">
          <a:xfrm>
            <a:off x="2" y="278332"/>
            <a:ext cx="7728181" cy="733425"/>
          </a:xfrm>
          <a:prstGeom prst="rect">
            <a:avLst/>
          </a:prstGeom>
          <a:solidFill>
            <a:srgbClr val="E0003D"/>
          </a:solidFill>
        </p:spPr>
        <p:txBody>
          <a:bodyPr lIns="91440" tIns="45720" rIns="91440" bIns="45720" anchor="ctr"/>
          <a:lst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mj-cs"/>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a:lstStyle>
          <a:p>
            <a:pPr defTabSz="609585" eaLnBrk="1" hangingPunct="1"/>
            <a:r>
              <a:rPr lang="it-IT" sz="3733" dirty="0">
                <a:solidFill>
                  <a:prstClr val="white"/>
                </a:solidFill>
                <a:latin typeface="Franklin Gothic Heavy" panose="020B0903020102020204" pitchFamily="34" charset="0"/>
                <a:ea typeface="Apex New Light" panose="02010600040501010103" pitchFamily="50" charset="0"/>
                <a:cs typeface="Tahoma" pitchFamily="34" charset="0"/>
              </a:rPr>
              <a:t>IL CONTESTO</a:t>
            </a:r>
          </a:p>
        </p:txBody>
      </p:sp>
      <p:pic>
        <p:nvPicPr>
          <p:cNvPr id="2" name="Immagine 1"/>
          <p:cNvPicPr>
            <a:picLocks noChangeAspect="1"/>
          </p:cNvPicPr>
          <p:nvPr/>
        </p:nvPicPr>
        <p:blipFill>
          <a:blip r:embed="rId2"/>
          <a:stretch>
            <a:fillRect/>
          </a:stretch>
        </p:blipFill>
        <p:spPr>
          <a:xfrm>
            <a:off x="9545021" y="278331"/>
            <a:ext cx="2503641" cy="723455"/>
          </a:xfrm>
          <a:prstGeom prst="rect">
            <a:avLst/>
          </a:prstGeom>
        </p:spPr>
      </p:pic>
      <p:sp>
        <p:nvSpPr>
          <p:cNvPr id="3" name="Rettangolo 2"/>
          <p:cNvSpPr/>
          <p:nvPr/>
        </p:nvSpPr>
        <p:spPr>
          <a:xfrm>
            <a:off x="431371" y="1316766"/>
            <a:ext cx="11329259" cy="4359335"/>
          </a:xfrm>
          <a:prstGeom prst="rect">
            <a:avLst/>
          </a:prstGeom>
        </p:spPr>
        <p:txBody>
          <a:bodyPr wrap="square">
            <a:spAutoFit/>
          </a:bodyPr>
          <a:lstStyle/>
          <a:p>
            <a:pPr marL="342900" indent="-342900" algn="just" defTabSz="1219170">
              <a:buFont typeface="Arial" panose="020B0604020202020204" pitchFamily="34" charset="0"/>
              <a:buChar char="•"/>
            </a:pPr>
            <a:r>
              <a:rPr lang="it-IT" sz="2133" dirty="0">
                <a:solidFill>
                  <a:prstClr val="black"/>
                </a:solidFill>
                <a:latin typeface="Calibri"/>
              </a:rPr>
              <a:t>La lotta alle false cooperative significa colpire imprese che da nord a sud forniscono manodopera a basso costo alle aziende, non versano tasse e contributi e poi svaniscono nel nulla. </a:t>
            </a:r>
          </a:p>
          <a:p>
            <a:pPr marL="342900" indent="-342900" algn="just" defTabSz="1219170">
              <a:buFont typeface="Arial" panose="020B0604020202020204" pitchFamily="34" charset="0"/>
              <a:buChar char="•"/>
            </a:pPr>
            <a:r>
              <a:rPr lang="it-IT" sz="2133" dirty="0">
                <a:solidFill>
                  <a:prstClr val="black"/>
                </a:solidFill>
                <a:latin typeface="Calibri"/>
              </a:rPr>
              <a:t>Riguarda principalmente appalti nei settori che tradizionalmente fanno largo uso di forza lavoro. Si va dalla logistica ai servizi, fino all’alimentare, alla grande distribuzione e alla meccanica: occorre scardinare un sistema illecito diventato negli anni terreno fertile per caporalato, mafie e grandi evasori. </a:t>
            </a:r>
          </a:p>
          <a:p>
            <a:pPr marL="342900" indent="-342900" algn="just" defTabSz="1219170">
              <a:buFont typeface="Arial" panose="020B0604020202020204" pitchFamily="34" charset="0"/>
              <a:buChar char="•"/>
            </a:pPr>
            <a:r>
              <a:rPr lang="it-IT" sz="2133" b="1" dirty="0">
                <a:solidFill>
                  <a:prstClr val="black"/>
                </a:solidFill>
                <a:latin typeface="Calibri"/>
              </a:rPr>
              <a:t>Solo per le false cooperative questa «battaglia» ha l’obiettivo di aumentare le tutele per gli oltre 100.000 lavoratori che lavorano all’interno di esse e che evadono fisco e contributi per 750 milioni l’anno: </a:t>
            </a:r>
            <a:r>
              <a:rPr lang="it-IT" sz="2133" dirty="0">
                <a:solidFill>
                  <a:prstClr val="black"/>
                </a:solidFill>
                <a:latin typeface="Calibri"/>
              </a:rPr>
              <a:t>si potrebbero garantire allo Stato maggiori entrate per almeno </a:t>
            </a:r>
            <a:r>
              <a:rPr lang="it-IT" sz="2133" b="1" dirty="0">
                <a:solidFill>
                  <a:prstClr val="black"/>
                </a:solidFill>
                <a:latin typeface="Calibri"/>
              </a:rPr>
              <a:t>400 milioni di euro all’anno in tasse e contributi</a:t>
            </a:r>
            <a:r>
              <a:rPr lang="it-IT" sz="2133" dirty="0">
                <a:solidFill>
                  <a:prstClr val="black"/>
                </a:solidFill>
                <a:latin typeface="Calibri"/>
              </a:rPr>
              <a:t>. </a:t>
            </a:r>
            <a:endParaRPr lang="it-IT" sz="2133" b="1" dirty="0">
              <a:solidFill>
                <a:prstClr val="black"/>
              </a:solidFill>
              <a:latin typeface="Calibri"/>
            </a:endParaRPr>
          </a:p>
          <a:p>
            <a:pPr algn="just" defTabSz="1219170"/>
            <a:endParaRPr lang="it-IT" sz="2133" b="1" dirty="0">
              <a:solidFill>
                <a:prstClr val="black"/>
              </a:solidFill>
              <a:latin typeface="Calibri"/>
            </a:endParaRPr>
          </a:p>
          <a:p>
            <a:pPr algn="just" defTabSz="1219170"/>
            <a:r>
              <a:rPr lang="it-IT" sz="2133" b="1" dirty="0">
                <a:solidFill>
                  <a:prstClr val="black"/>
                </a:solidFill>
                <a:latin typeface="Calibri"/>
              </a:rPr>
              <a:t> </a:t>
            </a:r>
            <a:endParaRPr lang="it-IT" sz="2133" dirty="0">
              <a:solidFill>
                <a:prstClr val="black"/>
              </a:solidFill>
              <a:latin typeface="Calibri"/>
            </a:endParaRPr>
          </a:p>
          <a:p>
            <a:pPr algn="just" defTabSz="1219170"/>
            <a:endParaRPr lang="it-IT" sz="2133" dirty="0">
              <a:solidFill>
                <a:prstClr val="black"/>
              </a:solidFill>
              <a:latin typeface="Calibri"/>
            </a:endParaRPr>
          </a:p>
        </p:txBody>
      </p:sp>
    </p:spTree>
    <p:extLst>
      <p:ext uri="{BB962C8B-B14F-4D97-AF65-F5344CB8AC3E}">
        <p14:creationId xmlns:p14="http://schemas.microsoft.com/office/powerpoint/2010/main" val="290246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357182-1138-4B47-B23D-C4707674769A}"/>
              </a:ext>
            </a:extLst>
          </p:cNvPr>
          <p:cNvSpPr>
            <a:spLocks noGrp="1"/>
          </p:cNvSpPr>
          <p:nvPr>
            <p:ph type="title"/>
          </p:nvPr>
        </p:nvSpPr>
        <p:spPr/>
        <p:txBody>
          <a:bodyPr/>
          <a:lstStyle/>
          <a:p>
            <a:r>
              <a:rPr lang="it-IT" dirty="0"/>
              <a:t>Effetti</a:t>
            </a:r>
          </a:p>
        </p:txBody>
      </p:sp>
      <p:sp>
        <p:nvSpPr>
          <p:cNvPr id="3" name="Segnaposto contenuto 2">
            <a:extLst>
              <a:ext uri="{FF2B5EF4-FFF2-40B4-BE49-F238E27FC236}">
                <a16:creationId xmlns:a16="http://schemas.microsoft.com/office/drawing/2014/main" id="{9EACDE46-87C4-4DF6-AF1B-D00F2056164B}"/>
              </a:ext>
            </a:extLst>
          </p:cNvPr>
          <p:cNvSpPr>
            <a:spLocks noGrp="1"/>
          </p:cNvSpPr>
          <p:nvPr>
            <p:ph idx="1"/>
          </p:nvPr>
        </p:nvSpPr>
        <p:spPr/>
        <p:txBody>
          <a:bodyPr>
            <a:normAutofit/>
          </a:bodyPr>
          <a:lstStyle/>
          <a:p>
            <a:r>
              <a:rPr lang="it-IT" sz="3600" dirty="0"/>
              <a:t>l’esistenza di cooperative false o spurie, così come lo sfruttamento dei lavoratori, oltre che compromettere la reputazione delle imprese cooperative vere, determina una situazione oggettiva di illegalità e concorrenza sleale. </a:t>
            </a:r>
          </a:p>
          <a:p>
            <a:endParaRPr lang="it-IT" sz="3600" dirty="0"/>
          </a:p>
        </p:txBody>
      </p:sp>
    </p:spTree>
    <p:extLst>
      <p:ext uri="{BB962C8B-B14F-4D97-AF65-F5344CB8AC3E}">
        <p14:creationId xmlns:p14="http://schemas.microsoft.com/office/powerpoint/2010/main" val="1252142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FA0B24-0623-4795-8EAF-772F7FC627F1}"/>
              </a:ext>
            </a:extLst>
          </p:cNvPr>
          <p:cNvSpPr>
            <a:spLocks noGrp="1"/>
          </p:cNvSpPr>
          <p:nvPr>
            <p:ph type="title"/>
          </p:nvPr>
        </p:nvSpPr>
        <p:spPr/>
        <p:txBody>
          <a:bodyPr/>
          <a:lstStyle/>
          <a:p>
            <a:r>
              <a:rPr lang="it-IT" dirty="0"/>
              <a:t>Buone o cattive imprese o buone e cattive istituzioni? </a:t>
            </a:r>
          </a:p>
        </p:txBody>
      </p:sp>
      <p:sp>
        <p:nvSpPr>
          <p:cNvPr id="3" name="Segnaposto contenuto 2">
            <a:extLst>
              <a:ext uri="{FF2B5EF4-FFF2-40B4-BE49-F238E27FC236}">
                <a16:creationId xmlns:a16="http://schemas.microsoft.com/office/drawing/2014/main" id="{E9822D21-642B-4281-BC19-C082F9B26863}"/>
              </a:ext>
            </a:extLst>
          </p:cNvPr>
          <p:cNvSpPr>
            <a:spLocks noGrp="1"/>
          </p:cNvSpPr>
          <p:nvPr>
            <p:ph idx="1"/>
          </p:nvPr>
        </p:nvSpPr>
        <p:spPr>
          <a:xfrm>
            <a:off x="838200" y="1640609"/>
            <a:ext cx="10515600" cy="4852266"/>
          </a:xfrm>
        </p:spPr>
        <p:txBody>
          <a:bodyPr>
            <a:normAutofit fontScale="92500" lnSpcReduction="10000"/>
          </a:bodyPr>
          <a:lstStyle/>
          <a:p>
            <a:r>
              <a:rPr lang="en-US" dirty="0"/>
              <a:t>Un </a:t>
            </a:r>
            <a:r>
              <a:rPr lang="en-US" dirty="0" err="1"/>
              <a:t>esempio</a:t>
            </a:r>
            <a:r>
              <a:rPr lang="en-US" dirty="0"/>
              <a:t> </a:t>
            </a:r>
            <a:r>
              <a:rPr lang="en-US" dirty="0" err="1"/>
              <a:t>paradigmatico</a:t>
            </a:r>
            <a:r>
              <a:rPr lang="en-US" dirty="0"/>
              <a:t> è </a:t>
            </a:r>
            <a:r>
              <a:rPr lang="en-US" dirty="0" err="1"/>
              <a:t>l'industria</a:t>
            </a:r>
            <a:r>
              <a:rPr lang="en-US" dirty="0"/>
              <a:t> di </a:t>
            </a:r>
            <a:r>
              <a:rPr lang="en-US" dirty="0" err="1"/>
              <a:t>lavorazione</a:t>
            </a:r>
            <a:r>
              <a:rPr lang="en-US" dirty="0"/>
              <a:t> </a:t>
            </a:r>
            <a:r>
              <a:rPr lang="en-US" dirty="0" err="1"/>
              <a:t>delle</a:t>
            </a:r>
            <a:r>
              <a:rPr lang="en-US" dirty="0"/>
              <a:t> </a:t>
            </a:r>
            <a:r>
              <a:rPr lang="en-US" dirty="0" err="1"/>
              <a:t>carni</a:t>
            </a:r>
            <a:r>
              <a:rPr lang="en-US" dirty="0"/>
              <a:t> … in cui le </a:t>
            </a:r>
            <a:r>
              <a:rPr lang="en-US" dirty="0" err="1"/>
              <a:t>con­dizioni</a:t>
            </a:r>
            <a:r>
              <a:rPr lang="en-US" dirty="0"/>
              <a:t> di </a:t>
            </a:r>
            <a:r>
              <a:rPr lang="en-US" dirty="0" err="1"/>
              <a:t>lavoro</a:t>
            </a:r>
            <a:r>
              <a:rPr lang="en-US" dirty="0"/>
              <a:t> </a:t>
            </a:r>
            <a:r>
              <a:rPr lang="en-US" dirty="0" err="1"/>
              <a:t>sono</a:t>
            </a:r>
            <a:r>
              <a:rPr lang="en-US" dirty="0"/>
              <a:t> </a:t>
            </a:r>
            <a:r>
              <a:rPr lang="en-US" dirty="0" err="1"/>
              <a:t>peggiorate</a:t>
            </a:r>
            <a:r>
              <a:rPr lang="en-US" dirty="0"/>
              <a:t> a </a:t>
            </a:r>
            <a:r>
              <a:rPr lang="en-US" dirty="0" err="1"/>
              <a:t>tal</a:t>
            </a:r>
            <a:r>
              <a:rPr lang="en-US" dirty="0"/>
              <a:t> punto da </a:t>
            </a:r>
            <a:r>
              <a:rPr lang="en-US" dirty="0" err="1"/>
              <a:t>indurre</a:t>
            </a:r>
            <a:r>
              <a:rPr lang="en-US" dirty="0"/>
              <a:t> un </a:t>
            </a:r>
            <a:r>
              <a:rPr lang="en-US" dirty="0" err="1"/>
              <a:t>legislatore</a:t>
            </a:r>
            <a:r>
              <a:rPr lang="en-US" dirty="0"/>
              <a:t> </a:t>
            </a:r>
            <a:r>
              <a:rPr lang="en-US" dirty="0" err="1"/>
              <a:t>reattivo</a:t>
            </a:r>
            <a:r>
              <a:rPr lang="en-US" dirty="0"/>
              <a:t> come </a:t>
            </a:r>
            <a:r>
              <a:rPr lang="en-US" dirty="0" err="1"/>
              <a:t>quello</a:t>
            </a:r>
            <a:r>
              <a:rPr lang="en-US" dirty="0"/>
              <a:t> </a:t>
            </a:r>
            <a:r>
              <a:rPr lang="en-US" dirty="0" err="1"/>
              <a:t>tedesco</a:t>
            </a:r>
            <a:r>
              <a:rPr lang="en-US" dirty="0"/>
              <a:t> a </a:t>
            </a:r>
            <a:r>
              <a:rPr lang="en-US" dirty="0" err="1"/>
              <a:t>prevedere</a:t>
            </a:r>
            <a:r>
              <a:rPr lang="en-US" dirty="0"/>
              <a:t> </a:t>
            </a:r>
            <a:r>
              <a:rPr lang="en-US" dirty="0" err="1"/>
              <a:t>che</a:t>
            </a:r>
            <a:r>
              <a:rPr lang="en-US" dirty="0"/>
              <a:t> </a:t>
            </a:r>
            <a:r>
              <a:rPr lang="en-US" dirty="0" err="1"/>
              <a:t>il</a:t>
            </a:r>
            <a:r>
              <a:rPr lang="en-US" dirty="0"/>
              <a:t> </a:t>
            </a:r>
            <a:r>
              <a:rPr lang="en-US" dirty="0" err="1"/>
              <a:t>titolare</a:t>
            </a:r>
            <a:r>
              <a:rPr lang="en-US" dirty="0"/>
              <a:t> </a:t>
            </a:r>
            <a:r>
              <a:rPr lang="en-US" dirty="0" err="1"/>
              <a:t>dell'impresa</a:t>
            </a:r>
            <a:r>
              <a:rPr lang="en-US" dirty="0"/>
              <a:t> «</a:t>
            </a:r>
            <a:r>
              <a:rPr lang="en-US" dirty="0" err="1"/>
              <a:t>può</a:t>
            </a:r>
            <a:r>
              <a:rPr lang="en-US" dirty="0"/>
              <a:t> </a:t>
            </a:r>
            <a:r>
              <a:rPr lang="en-US" dirty="0" err="1"/>
              <a:t>consentire</a:t>
            </a:r>
            <a:r>
              <a:rPr lang="en-US" dirty="0"/>
              <a:t> ai </a:t>
            </a:r>
            <a:r>
              <a:rPr lang="en-US" dirty="0" err="1"/>
              <a:t>lavoratori</a:t>
            </a:r>
            <a:r>
              <a:rPr lang="en-US" dirty="0"/>
              <a:t> </a:t>
            </a:r>
            <a:r>
              <a:rPr lang="en-US" dirty="0" err="1"/>
              <a:t>dipendenti</a:t>
            </a:r>
            <a:r>
              <a:rPr lang="en-US" dirty="0"/>
              <a:t> di </a:t>
            </a:r>
            <a:r>
              <a:rPr lang="en-US" dirty="0" err="1"/>
              <a:t>lavorare</a:t>
            </a:r>
            <a:r>
              <a:rPr lang="en-US" dirty="0"/>
              <a:t> </a:t>
            </a:r>
            <a:r>
              <a:rPr lang="en-US" dirty="0" err="1"/>
              <a:t>nell'area</a:t>
            </a:r>
            <a:r>
              <a:rPr lang="en-US" dirty="0"/>
              <a:t> </a:t>
            </a:r>
            <a:r>
              <a:rPr lang="en-US" dirty="0" err="1"/>
              <a:t>della</a:t>
            </a:r>
            <a:r>
              <a:rPr lang="en-US" dirty="0"/>
              <a:t> </a:t>
            </a:r>
            <a:r>
              <a:rPr lang="en-US" dirty="0" err="1"/>
              <a:t>macellazione</a:t>
            </a:r>
            <a:r>
              <a:rPr lang="en-US" dirty="0"/>
              <a:t> … solo in </a:t>
            </a:r>
            <a:r>
              <a:rPr lang="en-US" dirty="0" err="1"/>
              <a:t>esecuzione</a:t>
            </a:r>
            <a:r>
              <a:rPr lang="en-US" dirty="0"/>
              <a:t> di </a:t>
            </a:r>
            <a:r>
              <a:rPr lang="en-US" dirty="0" err="1"/>
              <a:t>rapporti</a:t>
            </a:r>
            <a:r>
              <a:rPr lang="en-US" dirty="0"/>
              <a:t> di </a:t>
            </a:r>
            <a:r>
              <a:rPr lang="en-US" dirty="0" err="1"/>
              <a:t>lavoro</a:t>
            </a:r>
            <a:r>
              <a:rPr lang="en-US" dirty="0"/>
              <a:t> </a:t>
            </a:r>
            <a:r>
              <a:rPr lang="en-US" dirty="0" err="1"/>
              <a:t>che</a:t>
            </a:r>
            <a:r>
              <a:rPr lang="en-US" dirty="0"/>
              <a:t> </a:t>
            </a:r>
            <a:r>
              <a:rPr lang="en-US" dirty="0" err="1"/>
              <a:t>intrattengono</a:t>
            </a:r>
            <a:r>
              <a:rPr lang="en-US" dirty="0"/>
              <a:t> con </a:t>
            </a:r>
            <a:r>
              <a:rPr lang="en-US" dirty="0" err="1"/>
              <a:t>lui</a:t>
            </a:r>
            <a:r>
              <a:rPr lang="en-US" dirty="0"/>
              <a:t>. </a:t>
            </a:r>
            <a:r>
              <a:rPr lang="en-US" dirty="0" err="1"/>
              <a:t>Egli</a:t>
            </a:r>
            <a:r>
              <a:rPr lang="en-US" dirty="0"/>
              <a:t> non </a:t>
            </a:r>
            <a:r>
              <a:rPr lang="en-US" dirty="0" err="1"/>
              <a:t>può</a:t>
            </a:r>
            <a:r>
              <a:rPr lang="en-US" dirty="0"/>
              <a:t> </a:t>
            </a:r>
            <a:r>
              <a:rPr lang="en-US" dirty="0" err="1"/>
              <a:t>permettere</a:t>
            </a:r>
            <a:r>
              <a:rPr lang="en-US" dirty="0"/>
              <a:t> a </a:t>
            </a:r>
            <a:r>
              <a:rPr lang="en-US" dirty="0" err="1"/>
              <a:t>lavoratori</a:t>
            </a:r>
            <a:r>
              <a:rPr lang="en-US" dirty="0"/>
              <a:t> </a:t>
            </a:r>
            <a:r>
              <a:rPr lang="en-US" dirty="0" err="1"/>
              <a:t>autonomi</a:t>
            </a:r>
            <a:r>
              <a:rPr lang="en-US" dirty="0"/>
              <a:t> di </a:t>
            </a:r>
            <a:r>
              <a:rPr lang="en-US" dirty="0" err="1"/>
              <a:t>lavorare</a:t>
            </a:r>
            <a:r>
              <a:rPr lang="en-US" dirty="0"/>
              <a:t> in </a:t>
            </a:r>
            <a:r>
              <a:rPr lang="en-US" dirty="0" err="1"/>
              <a:t>queste</a:t>
            </a:r>
            <a:r>
              <a:rPr lang="en-US" dirty="0"/>
              <a:t> </a:t>
            </a:r>
            <a:r>
              <a:rPr lang="en-US" dirty="0" err="1"/>
              <a:t>aree</a:t>
            </a:r>
            <a:r>
              <a:rPr lang="en-US" dirty="0"/>
              <a:t>. Un </a:t>
            </a:r>
            <a:r>
              <a:rPr lang="en-US" dirty="0" err="1"/>
              <a:t>terzo</a:t>
            </a:r>
            <a:r>
              <a:rPr lang="en-US" dirty="0"/>
              <a:t> non </a:t>
            </a:r>
            <a:r>
              <a:rPr lang="en-US" dirty="0" err="1"/>
              <a:t>può</a:t>
            </a:r>
            <a:r>
              <a:rPr lang="en-US" dirty="0"/>
              <a:t> </a:t>
            </a:r>
            <a:r>
              <a:rPr lang="en-US" dirty="0" err="1"/>
              <a:t>impiegare</a:t>
            </a:r>
            <a:r>
              <a:rPr lang="en-US" dirty="0"/>
              <a:t> </a:t>
            </a:r>
            <a:r>
              <a:rPr lang="en-US" dirty="0" err="1"/>
              <a:t>lavoratori</a:t>
            </a:r>
            <a:r>
              <a:rPr lang="en-US" dirty="0"/>
              <a:t> o </a:t>
            </a:r>
            <a:r>
              <a:rPr lang="en-US" dirty="0" err="1"/>
              <a:t>lavoratori</a:t>
            </a:r>
            <a:r>
              <a:rPr lang="en-US" dirty="0"/>
              <a:t> </a:t>
            </a:r>
            <a:r>
              <a:rPr lang="en-US" dirty="0" err="1"/>
              <a:t>autonomi</a:t>
            </a:r>
            <a:r>
              <a:rPr lang="en-US" dirty="0"/>
              <a:t> in </a:t>
            </a:r>
            <a:r>
              <a:rPr lang="en-US" dirty="0" err="1"/>
              <a:t>queste</a:t>
            </a:r>
            <a:r>
              <a:rPr lang="en-US" dirty="0"/>
              <a:t> </a:t>
            </a:r>
            <a:r>
              <a:rPr lang="en-US" dirty="0" err="1"/>
              <a:t>aree</a:t>
            </a:r>
            <a:r>
              <a:rPr lang="en-US" dirty="0"/>
              <a:t> e non </a:t>
            </a:r>
            <a:r>
              <a:rPr lang="en-US" dirty="0" err="1"/>
              <a:t>può</a:t>
            </a:r>
            <a:r>
              <a:rPr lang="en-US" dirty="0"/>
              <a:t> </a:t>
            </a:r>
            <a:r>
              <a:rPr lang="en-US" dirty="0" err="1"/>
              <a:t>assegnare</a:t>
            </a:r>
            <a:r>
              <a:rPr lang="en-US" dirty="0"/>
              <a:t> </a:t>
            </a:r>
            <a:r>
              <a:rPr lang="en-US" dirty="0" err="1"/>
              <a:t>lavo­ratori</a:t>
            </a:r>
            <a:r>
              <a:rPr lang="en-US" dirty="0"/>
              <a:t> </a:t>
            </a:r>
            <a:r>
              <a:rPr lang="en-US" dirty="0" err="1"/>
              <a:t>temporanei</a:t>
            </a:r>
            <a:r>
              <a:rPr lang="en-US" dirty="0"/>
              <a:t> </a:t>
            </a:r>
            <a:r>
              <a:rPr lang="en-US" dirty="0" err="1"/>
              <a:t>alle</a:t>
            </a:r>
            <a:r>
              <a:rPr lang="en-US" dirty="0"/>
              <a:t> </a:t>
            </a:r>
            <a:r>
              <a:rPr lang="en-US" dirty="0" err="1"/>
              <a:t>aree</a:t>
            </a:r>
            <a:r>
              <a:rPr lang="en-US" dirty="0"/>
              <a:t> </a:t>
            </a:r>
            <a:r>
              <a:rPr lang="en-US" dirty="0" err="1"/>
              <a:t>stesse</a:t>
            </a:r>
            <a:r>
              <a:rPr lang="en-US" dirty="0"/>
              <a:t>» - </a:t>
            </a:r>
            <a:r>
              <a:rPr lang="en-US" dirty="0" err="1"/>
              <a:t>così</a:t>
            </a:r>
            <a:r>
              <a:rPr lang="en-US" dirty="0"/>
              <a:t> </a:t>
            </a:r>
            <a:r>
              <a:rPr lang="en-US" dirty="0" err="1"/>
              <a:t>l'art</a:t>
            </a:r>
            <a:r>
              <a:rPr lang="en-US" dirty="0"/>
              <a:t>. 6, comma 2°, </a:t>
            </a:r>
            <a:r>
              <a:rPr lang="en-US" dirty="0" err="1"/>
              <a:t>della</a:t>
            </a:r>
            <a:r>
              <a:rPr lang="en-US" dirty="0"/>
              <a:t> </a:t>
            </a:r>
            <a:r>
              <a:rPr lang="en-US" dirty="0" err="1"/>
              <a:t>Legge</a:t>
            </a:r>
            <a:r>
              <a:rPr lang="en-US" dirty="0"/>
              <a:t> </a:t>
            </a:r>
            <a:r>
              <a:rPr lang="en-US" dirty="0" err="1"/>
              <a:t>sulla</a:t>
            </a:r>
            <a:r>
              <a:rPr lang="en-US" dirty="0"/>
              <a:t> </a:t>
            </a:r>
            <a:r>
              <a:rPr lang="en-US" dirty="0" err="1"/>
              <a:t>garanzia</a:t>
            </a:r>
            <a:r>
              <a:rPr lang="en-US" dirty="0"/>
              <a:t> </a:t>
            </a:r>
            <a:r>
              <a:rPr lang="en-US" dirty="0" err="1"/>
              <a:t>dei</a:t>
            </a:r>
            <a:r>
              <a:rPr lang="en-US" dirty="0"/>
              <a:t> </a:t>
            </a:r>
            <a:r>
              <a:rPr lang="en-US" dirty="0" err="1"/>
              <a:t>diritti</a:t>
            </a:r>
            <a:r>
              <a:rPr lang="en-US" dirty="0"/>
              <a:t> </a:t>
            </a:r>
            <a:r>
              <a:rPr lang="en-US" dirty="0" err="1"/>
              <a:t>dei</a:t>
            </a:r>
            <a:r>
              <a:rPr lang="en-US" dirty="0"/>
              <a:t> </a:t>
            </a:r>
            <a:r>
              <a:rPr lang="en-US" dirty="0" err="1"/>
              <a:t>lavoratori</a:t>
            </a:r>
            <a:r>
              <a:rPr lang="en-US" dirty="0"/>
              <a:t> </a:t>
            </a:r>
            <a:r>
              <a:rPr lang="en-US" dirty="0" err="1"/>
              <a:t>nell'industria</a:t>
            </a:r>
            <a:r>
              <a:rPr lang="en-US" dirty="0"/>
              <a:t> </a:t>
            </a:r>
            <a:r>
              <a:rPr lang="en-US" dirty="0" err="1"/>
              <a:t>della</a:t>
            </a:r>
            <a:r>
              <a:rPr lang="en-US" dirty="0"/>
              <a:t> carne del 17 </a:t>
            </a:r>
            <a:r>
              <a:rPr lang="en-US" dirty="0" err="1"/>
              <a:t>luglio</a:t>
            </a:r>
            <a:r>
              <a:rPr lang="en-US" dirty="0"/>
              <a:t> 2017. </a:t>
            </a:r>
          </a:p>
          <a:p>
            <a:r>
              <a:rPr lang="en-US" dirty="0"/>
              <a:t>La Corte </a:t>
            </a:r>
            <a:r>
              <a:rPr lang="en-US" dirty="0" err="1"/>
              <a:t>Costituzionale</a:t>
            </a:r>
            <a:r>
              <a:rPr lang="en-US" dirty="0"/>
              <a:t> </a:t>
            </a:r>
            <a:r>
              <a:rPr lang="en-US" dirty="0" err="1"/>
              <a:t>tedesca</a:t>
            </a:r>
            <a:r>
              <a:rPr lang="en-US" dirty="0"/>
              <a:t>, </a:t>
            </a:r>
            <a:r>
              <a:rPr lang="en-US" dirty="0" err="1"/>
              <a:t>nella</a:t>
            </a:r>
            <a:r>
              <a:rPr lang="en-US" dirty="0"/>
              <a:t> </a:t>
            </a:r>
            <a:r>
              <a:rPr lang="en-US" dirty="0" err="1"/>
              <a:t>sentenza</a:t>
            </a:r>
            <a:r>
              <a:rPr lang="en-US" dirty="0"/>
              <a:t> n. 1 </a:t>
            </a:r>
            <a:r>
              <a:rPr lang="en-US" dirty="0" err="1"/>
              <a:t>BvR</a:t>
            </a:r>
            <a:r>
              <a:rPr lang="en-US" dirty="0"/>
              <a:t> 2888/20 del 1° </a:t>
            </a:r>
            <a:r>
              <a:rPr lang="en-US" dirty="0" err="1"/>
              <a:t>giugno</a:t>
            </a:r>
            <a:r>
              <a:rPr lang="en-US" dirty="0"/>
              <a:t> 2022, ha </a:t>
            </a:r>
            <a:r>
              <a:rPr lang="en-US" dirty="0" err="1"/>
              <a:t>dichiarato</a:t>
            </a:r>
            <a:r>
              <a:rPr lang="en-US" dirty="0"/>
              <a:t> </a:t>
            </a:r>
            <a:r>
              <a:rPr lang="en-US" dirty="0" err="1"/>
              <a:t>inammissibile</a:t>
            </a:r>
            <a:r>
              <a:rPr lang="en-US" dirty="0"/>
              <a:t> la </a:t>
            </a:r>
            <a:r>
              <a:rPr lang="en-US" dirty="0" err="1"/>
              <a:t>questione</a:t>
            </a:r>
            <a:r>
              <a:rPr lang="en-US" dirty="0"/>
              <a:t> di </a:t>
            </a:r>
            <a:r>
              <a:rPr lang="en-US" dirty="0" err="1"/>
              <a:t>incostituzionalità</a:t>
            </a:r>
            <a:r>
              <a:rPr lang="en-US" dirty="0"/>
              <a:t> </a:t>
            </a:r>
            <a:r>
              <a:rPr lang="en-US" dirty="0" err="1"/>
              <a:t>della</a:t>
            </a:r>
            <a:r>
              <a:rPr lang="en-US" dirty="0"/>
              <a:t> </a:t>
            </a:r>
            <a:r>
              <a:rPr lang="en-US" dirty="0" err="1"/>
              <a:t>legge</a:t>
            </a:r>
            <a:r>
              <a:rPr lang="en-US" dirty="0"/>
              <a:t>. </a:t>
            </a:r>
            <a:r>
              <a:rPr lang="en-US" dirty="0" err="1"/>
              <a:t>Sono</a:t>
            </a:r>
            <a:r>
              <a:rPr lang="en-US" dirty="0"/>
              <a:t> </a:t>
            </a:r>
            <a:r>
              <a:rPr lang="en-US" dirty="0" err="1"/>
              <a:t>stati</a:t>
            </a:r>
            <a:r>
              <a:rPr lang="en-US" dirty="0"/>
              <a:t> </a:t>
            </a:r>
            <a:r>
              <a:rPr lang="en-US" dirty="0" err="1"/>
              <a:t>pertanto</a:t>
            </a:r>
            <a:r>
              <a:rPr lang="en-US" dirty="0"/>
              <a:t>  </a:t>
            </a:r>
            <a:r>
              <a:rPr lang="en-US" dirty="0" err="1"/>
              <a:t>vietati</a:t>
            </a:r>
            <a:r>
              <a:rPr lang="en-US" dirty="0"/>
              <a:t>  </a:t>
            </a:r>
            <a:r>
              <a:rPr lang="en-US" dirty="0" err="1"/>
              <a:t>tutti</a:t>
            </a:r>
            <a:r>
              <a:rPr lang="en-US" dirty="0"/>
              <a:t> </a:t>
            </a:r>
            <a:r>
              <a:rPr lang="en-US" dirty="0" err="1"/>
              <a:t>gli</a:t>
            </a:r>
            <a:r>
              <a:rPr lang="en-US" dirty="0"/>
              <a:t> </a:t>
            </a:r>
            <a:r>
              <a:rPr lang="en-US" dirty="0" err="1"/>
              <a:t>accorgimenti</a:t>
            </a:r>
            <a:r>
              <a:rPr lang="en-US" dirty="0"/>
              <a:t> </a:t>
            </a:r>
            <a:r>
              <a:rPr lang="en-US" dirty="0" err="1"/>
              <a:t>giuslavoristici</a:t>
            </a:r>
            <a:r>
              <a:rPr lang="en-US" dirty="0"/>
              <a:t> con </a:t>
            </a:r>
            <a:r>
              <a:rPr lang="en-US" dirty="0" err="1"/>
              <a:t>i</a:t>
            </a:r>
            <a:r>
              <a:rPr lang="en-US" dirty="0"/>
              <a:t> </a:t>
            </a:r>
            <a:r>
              <a:rPr lang="en-US" dirty="0" err="1"/>
              <a:t>quali</a:t>
            </a:r>
            <a:r>
              <a:rPr lang="en-US" dirty="0"/>
              <a:t> </a:t>
            </a:r>
            <a:r>
              <a:rPr lang="en-US" dirty="0" err="1"/>
              <a:t>i</a:t>
            </a:r>
            <a:r>
              <a:rPr lang="en-US" dirty="0"/>
              <a:t> </a:t>
            </a:r>
            <a:r>
              <a:rPr lang="en-US" dirty="0" err="1"/>
              <a:t>costi</a:t>
            </a:r>
            <a:r>
              <a:rPr lang="en-US" dirty="0"/>
              <a:t> del </a:t>
            </a:r>
            <a:r>
              <a:rPr lang="en-US" dirty="0" err="1"/>
              <a:t>monopsonio</a:t>
            </a:r>
            <a:r>
              <a:rPr lang="en-US" dirty="0"/>
              <a:t> </a:t>
            </a:r>
            <a:r>
              <a:rPr lang="en-US" dirty="0" err="1"/>
              <a:t>erano</a:t>
            </a:r>
            <a:r>
              <a:rPr lang="en-US" dirty="0"/>
              <a:t> </a:t>
            </a:r>
            <a:r>
              <a:rPr lang="en-US" dirty="0" err="1"/>
              <a:t>stati</a:t>
            </a:r>
            <a:r>
              <a:rPr lang="en-US" dirty="0"/>
              <a:t> </a:t>
            </a:r>
            <a:r>
              <a:rPr lang="en-US" dirty="0" err="1"/>
              <a:t>traslati</a:t>
            </a:r>
            <a:r>
              <a:rPr lang="en-US" dirty="0"/>
              <a:t> sui </a:t>
            </a:r>
            <a:r>
              <a:rPr lang="en-US" dirty="0" err="1"/>
              <a:t>dipendenti</a:t>
            </a:r>
            <a:r>
              <a:rPr lang="en-US" dirty="0"/>
              <a:t>.</a:t>
            </a:r>
            <a:endParaRPr lang="it-IT" dirty="0"/>
          </a:p>
        </p:txBody>
      </p:sp>
      <p:sp>
        <p:nvSpPr>
          <p:cNvPr id="4" name="CasellaDiTesto 3">
            <a:extLst>
              <a:ext uri="{FF2B5EF4-FFF2-40B4-BE49-F238E27FC236}">
                <a16:creationId xmlns:a16="http://schemas.microsoft.com/office/drawing/2014/main" id="{BB8A4190-9F5C-4000-B200-B2FBBE45DA51}"/>
              </a:ext>
            </a:extLst>
          </p:cNvPr>
          <p:cNvSpPr txBox="1"/>
          <p:nvPr/>
        </p:nvSpPr>
        <p:spPr>
          <a:xfrm>
            <a:off x="720436" y="6308209"/>
            <a:ext cx="8050152" cy="369332"/>
          </a:xfrm>
          <a:prstGeom prst="rect">
            <a:avLst/>
          </a:prstGeom>
          <a:noFill/>
        </p:spPr>
        <p:txBody>
          <a:bodyPr wrap="none" rtlCol="0">
            <a:spAutoFit/>
          </a:bodyPr>
          <a:lstStyle/>
          <a:p>
            <a:r>
              <a:rPr lang="it-IT" dirty="0" err="1"/>
              <a:t>L.Luisetto</a:t>
            </a:r>
            <a:r>
              <a:rPr lang="it-IT" dirty="0"/>
              <a:t>, </a:t>
            </a:r>
            <a:r>
              <a:rPr lang="it-IT" dirty="0" err="1"/>
              <a:t>L.Nogler</a:t>
            </a:r>
            <a:r>
              <a:rPr lang="it-IT" dirty="0"/>
              <a:t>, «Monopsonio e lavoro», </a:t>
            </a:r>
            <a:r>
              <a:rPr lang="it-IT" i="1" dirty="0"/>
              <a:t>Economia &amp; Lavoro, </a:t>
            </a:r>
            <a:r>
              <a:rPr lang="it-IT" dirty="0"/>
              <a:t>LV/IL 2024, 1; p.64</a:t>
            </a:r>
          </a:p>
        </p:txBody>
      </p:sp>
    </p:spTree>
    <p:extLst>
      <p:ext uri="{BB962C8B-B14F-4D97-AF65-F5344CB8AC3E}">
        <p14:creationId xmlns:p14="http://schemas.microsoft.com/office/powerpoint/2010/main" val="245381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000" dirty="0"/>
              <a:t>Principi della cooperazione e costruzione dei Beni Comuni</a:t>
            </a:r>
          </a:p>
        </p:txBody>
      </p:sp>
      <p:graphicFrame>
        <p:nvGraphicFramePr>
          <p:cNvPr id="5" name="Oggetto 4">
            <a:extLst>
              <a:ext uri="{FF2B5EF4-FFF2-40B4-BE49-F238E27FC236}">
                <a16:creationId xmlns:a16="http://schemas.microsoft.com/office/drawing/2014/main" id="{C2AE1D9C-B2A2-4D37-B027-0FD6B84CC3BF}"/>
              </a:ext>
            </a:extLst>
          </p:cNvPr>
          <p:cNvGraphicFramePr>
            <a:graphicFrameLocks noChangeAspect="1"/>
          </p:cNvGraphicFramePr>
          <p:nvPr>
            <p:extLst>
              <p:ext uri="{D42A27DB-BD31-4B8C-83A1-F6EECF244321}">
                <p14:modId xmlns:p14="http://schemas.microsoft.com/office/powerpoint/2010/main" val="2089021711"/>
              </p:ext>
            </p:extLst>
          </p:nvPr>
        </p:nvGraphicFramePr>
        <p:xfrm>
          <a:off x="1608931" y="1626577"/>
          <a:ext cx="8974138" cy="5163161"/>
        </p:xfrm>
        <a:graphic>
          <a:graphicData uri="http://schemas.openxmlformats.org/presentationml/2006/ole">
            <mc:AlternateContent xmlns:mc="http://schemas.openxmlformats.org/markup-compatibility/2006">
              <mc:Choice xmlns:v="urn:schemas-microsoft-com:vml" Requires="v">
                <p:oleObj spid="_x0000_s1066" name="Document" r:id="rId3" imgW="6276752" imgH="3787708" progId="Word.Document.12">
                  <p:embed/>
                </p:oleObj>
              </mc:Choice>
              <mc:Fallback>
                <p:oleObj name="Document" r:id="rId3" imgW="6276752" imgH="3787708" progId="Word.Document.12">
                  <p:embed/>
                  <p:pic>
                    <p:nvPicPr>
                      <p:cNvPr id="3" name="Oggetto 2"/>
                      <p:cNvPicPr/>
                      <p:nvPr/>
                    </p:nvPicPr>
                    <p:blipFill>
                      <a:blip r:embed="rId4"/>
                      <a:stretch>
                        <a:fillRect/>
                      </a:stretch>
                    </p:blipFill>
                    <p:spPr>
                      <a:xfrm>
                        <a:off x="1608931" y="1626577"/>
                        <a:ext cx="8974138" cy="5163161"/>
                      </a:xfrm>
                      <a:prstGeom prst="rect">
                        <a:avLst/>
                      </a:prstGeom>
                    </p:spPr>
                  </p:pic>
                </p:oleObj>
              </mc:Fallback>
            </mc:AlternateContent>
          </a:graphicData>
        </a:graphic>
      </p:graphicFrame>
      <p:cxnSp>
        <p:nvCxnSpPr>
          <p:cNvPr id="1039" name="Connettore 2 3">
            <a:extLst>
              <a:ext uri="{FF2B5EF4-FFF2-40B4-BE49-F238E27FC236}">
                <a16:creationId xmlns:a16="http://schemas.microsoft.com/office/drawing/2014/main" id="{B8294A4C-EA49-405D-959D-0CBDBAA6B328}"/>
              </a:ext>
            </a:extLst>
          </p:cNvPr>
          <p:cNvCxnSpPr>
            <a:cxnSpLocks noChangeShapeType="1"/>
          </p:cNvCxnSpPr>
          <p:nvPr/>
        </p:nvCxnSpPr>
        <p:spPr bwMode="auto">
          <a:xfrm>
            <a:off x="4856881" y="2056202"/>
            <a:ext cx="1622265" cy="0"/>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0" name="Connettore 2 4">
            <a:extLst>
              <a:ext uri="{FF2B5EF4-FFF2-40B4-BE49-F238E27FC236}">
                <a16:creationId xmlns:a16="http://schemas.microsoft.com/office/drawing/2014/main" id="{D4E87DA0-B5BC-4E97-A14E-2185DCA2837D}"/>
              </a:ext>
            </a:extLst>
          </p:cNvPr>
          <p:cNvCxnSpPr>
            <a:cxnSpLocks noChangeShapeType="1"/>
          </p:cNvCxnSpPr>
          <p:nvPr/>
        </p:nvCxnSpPr>
        <p:spPr bwMode="auto">
          <a:xfrm>
            <a:off x="4856881" y="2142129"/>
            <a:ext cx="1789187" cy="279263"/>
          </a:xfrm>
          <a:prstGeom prst="bentConnector3">
            <a:avLst>
              <a:gd name="adj1" fmla="val 68653"/>
            </a:avLst>
          </a:prstGeom>
          <a:noFill/>
          <a:ln w="9525">
            <a:solidFill>
              <a:srgbClr val="4579B8"/>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041" name="Connettore 2 9">
            <a:extLst>
              <a:ext uri="{FF2B5EF4-FFF2-40B4-BE49-F238E27FC236}">
                <a16:creationId xmlns:a16="http://schemas.microsoft.com/office/drawing/2014/main" id="{762358C7-4E3D-4BC9-9586-BA5338F63683}"/>
              </a:ext>
            </a:extLst>
          </p:cNvPr>
          <p:cNvCxnSpPr>
            <a:cxnSpLocks noChangeShapeType="1"/>
          </p:cNvCxnSpPr>
          <p:nvPr/>
        </p:nvCxnSpPr>
        <p:spPr bwMode="auto">
          <a:xfrm>
            <a:off x="5454869" y="2735317"/>
            <a:ext cx="1024277" cy="441435"/>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2" name="Connettore 2 11">
            <a:extLst>
              <a:ext uri="{FF2B5EF4-FFF2-40B4-BE49-F238E27FC236}">
                <a16:creationId xmlns:a16="http://schemas.microsoft.com/office/drawing/2014/main" id="{901FE87D-F359-4E85-95B2-AD6ECA3D09DA}"/>
              </a:ext>
            </a:extLst>
          </p:cNvPr>
          <p:cNvCxnSpPr>
            <a:cxnSpLocks noChangeShapeType="1"/>
          </p:cNvCxnSpPr>
          <p:nvPr/>
        </p:nvCxnSpPr>
        <p:spPr bwMode="auto">
          <a:xfrm flipV="1">
            <a:off x="5328954" y="2004646"/>
            <a:ext cx="1317113" cy="1374832"/>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3" name="Connettore 2 12">
            <a:extLst>
              <a:ext uri="{FF2B5EF4-FFF2-40B4-BE49-F238E27FC236}">
                <a16:creationId xmlns:a16="http://schemas.microsoft.com/office/drawing/2014/main" id="{0D1BA6BD-297B-4773-B9EB-0E3617AE60D3}"/>
              </a:ext>
            </a:extLst>
          </p:cNvPr>
          <p:cNvCxnSpPr>
            <a:cxnSpLocks noChangeShapeType="1"/>
          </p:cNvCxnSpPr>
          <p:nvPr/>
        </p:nvCxnSpPr>
        <p:spPr bwMode="auto">
          <a:xfrm flipV="1">
            <a:off x="5863625" y="3826299"/>
            <a:ext cx="798092" cy="698156"/>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4" name="Connettore 2 13">
            <a:extLst>
              <a:ext uri="{FF2B5EF4-FFF2-40B4-BE49-F238E27FC236}">
                <a16:creationId xmlns:a16="http://schemas.microsoft.com/office/drawing/2014/main" id="{115A5137-427A-4EA9-9FBF-D90B799C64CB}"/>
              </a:ext>
            </a:extLst>
          </p:cNvPr>
          <p:cNvCxnSpPr>
            <a:cxnSpLocks noChangeShapeType="1"/>
          </p:cNvCxnSpPr>
          <p:nvPr/>
        </p:nvCxnSpPr>
        <p:spPr bwMode="auto">
          <a:xfrm>
            <a:off x="4856881" y="5308540"/>
            <a:ext cx="1802226" cy="545637"/>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5" name="Connettore 2 14">
            <a:extLst>
              <a:ext uri="{FF2B5EF4-FFF2-40B4-BE49-F238E27FC236}">
                <a16:creationId xmlns:a16="http://schemas.microsoft.com/office/drawing/2014/main" id="{CC1BB042-4DDB-44C2-9B5C-D925C71CB406}"/>
              </a:ext>
            </a:extLst>
          </p:cNvPr>
          <p:cNvCxnSpPr>
            <a:cxnSpLocks noChangeShapeType="1"/>
          </p:cNvCxnSpPr>
          <p:nvPr/>
        </p:nvCxnSpPr>
        <p:spPr bwMode="auto">
          <a:xfrm>
            <a:off x="4778635" y="4030375"/>
            <a:ext cx="1804835" cy="968828"/>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6" name="Connettore 2 15">
            <a:extLst>
              <a:ext uri="{FF2B5EF4-FFF2-40B4-BE49-F238E27FC236}">
                <a16:creationId xmlns:a16="http://schemas.microsoft.com/office/drawing/2014/main" id="{619E2A24-392A-4F5C-9557-618330EB5A01}"/>
              </a:ext>
            </a:extLst>
          </p:cNvPr>
          <p:cNvCxnSpPr>
            <a:cxnSpLocks noChangeShapeType="1"/>
          </p:cNvCxnSpPr>
          <p:nvPr/>
        </p:nvCxnSpPr>
        <p:spPr bwMode="auto">
          <a:xfrm flipV="1">
            <a:off x="4624754" y="5102315"/>
            <a:ext cx="2036961" cy="854974"/>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7" name="Connettore 2 16">
            <a:extLst>
              <a:ext uri="{FF2B5EF4-FFF2-40B4-BE49-F238E27FC236}">
                <a16:creationId xmlns:a16="http://schemas.microsoft.com/office/drawing/2014/main" id="{84C0B76A-D989-416A-93EB-F755397054B1}"/>
              </a:ext>
            </a:extLst>
          </p:cNvPr>
          <p:cNvCxnSpPr>
            <a:cxnSpLocks noChangeShapeType="1"/>
          </p:cNvCxnSpPr>
          <p:nvPr/>
        </p:nvCxnSpPr>
        <p:spPr bwMode="auto">
          <a:xfrm flipV="1">
            <a:off x="5994032" y="4470752"/>
            <a:ext cx="670292" cy="146076"/>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8" name="Connettore 2 20">
            <a:extLst>
              <a:ext uri="{FF2B5EF4-FFF2-40B4-BE49-F238E27FC236}">
                <a16:creationId xmlns:a16="http://schemas.microsoft.com/office/drawing/2014/main" id="{59860FF2-4649-4303-8AFA-90440211CD62}"/>
              </a:ext>
            </a:extLst>
          </p:cNvPr>
          <p:cNvCxnSpPr>
            <a:cxnSpLocks noChangeShapeType="1"/>
          </p:cNvCxnSpPr>
          <p:nvPr/>
        </p:nvCxnSpPr>
        <p:spPr bwMode="auto">
          <a:xfrm>
            <a:off x="4953380" y="5965882"/>
            <a:ext cx="1710942" cy="12889"/>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49" name="Connettore 2 24">
            <a:extLst>
              <a:ext uri="{FF2B5EF4-FFF2-40B4-BE49-F238E27FC236}">
                <a16:creationId xmlns:a16="http://schemas.microsoft.com/office/drawing/2014/main" id="{DA645CF3-0B26-4547-B451-40061A426CB6}"/>
              </a:ext>
            </a:extLst>
          </p:cNvPr>
          <p:cNvCxnSpPr>
            <a:cxnSpLocks noChangeShapeType="1"/>
          </p:cNvCxnSpPr>
          <p:nvPr/>
        </p:nvCxnSpPr>
        <p:spPr bwMode="auto">
          <a:xfrm flipV="1">
            <a:off x="5321129" y="3332219"/>
            <a:ext cx="1262342" cy="1190089"/>
          </a:xfrm>
          <a:prstGeom prst="straightConnector1">
            <a:avLst/>
          </a:prstGeom>
          <a:noFill/>
          <a:ln w="9525">
            <a:solidFill>
              <a:srgbClr val="4579B8"/>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050" name="AutoShape 26">
            <a:extLst>
              <a:ext uri="{FF2B5EF4-FFF2-40B4-BE49-F238E27FC236}">
                <a16:creationId xmlns:a16="http://schemas.microsoft.com/office/drawing/2014/main" id="{76D06979-D1C8-4C7C-A585-91CD7D661178}"/>
              </a:ext>
            </a:extLst>
          </p:cNvPr>
          <p:cNvCxnSpPr>
            <a:cxnSpLocks noChangeShapeType="1"/>
          </p:cNvCxnSpPr>
          <p:nvPr/>
        </p:nvCxnSpPr>
        <p:spPr bwMode="auto">
          <a:xfrm>
            <a:off x="4856878" y="2260280"/>
            <a:ext cx="1802229" cy="711520"/>
          </a:xfrm>
          <a:prstGeom prst="bentConnector3">
            <a:avLst>
              <a:gd name="adj1" fmla="val 50000"/>
            </a:avLst>
          </a:prstGeom>
          <a:noFill/>
          <a:ln w="9525">
            <a:solidFill>
              <a:srgbClr val="4579B8"/>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17" name="Rectangle 11">
            <a:extLst>
              <a:ext uri="{FF2B5EF4-FFF2-40B4-BE49-F238E27FC236}">
                <a16:creationId xmlns:a16="http://schemas.microsoft.com/office/drawing/2014/main" id="{09846A6B-671E-4C94-8879-C4272E2E4F83}"/>
              </a:ext>
            </a:extLst>
          </p:cNvPr>
          <p:cNvSpPr>
            <a:spLocks noChangeArrowheads="1"/>
          </p:cNvSpPr>
          <p:nvPr/>
        </p:nvSpPr>
        <p:spPr bwMode="auto">
          <a:xfrm>
            <a:off x="7553614" y="6457306"/>
            <a:ext cx="16827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it-IT" sz="1200" dirty="0"/>
              <a:t>Fonte: (</a:t>
            </a:r>
            <a:r>
              <a:rPr lang="it-IT" sz="1200" dirty="0" err="1"/>
              <a:t>E.Ostrom</a:t>
            </a:r>
            <a:r>
              <a:rPr lang="it-IT" sz="1200" dirty="0"/>
              <a:t> 2006) </a:t>
            </a:r>
          </a:p>
        </p:txBody>
      </p:sp>
    </p:spTree>
    <p:extLst>
      <p:ext uri="{BB962C8B-B14F-4D97-AF65-F5344CB8AC3E}">
        <p14:creationId xmlns:p14="http://schemas.microsoft.com/office/powerpoint/2010/main" val="378446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39"/>
                                        </p:tgtEl>
                                        <p:attrNameLst>
                                          <p:attrName>style.visibility</p:attrName>
                                        </p:attrNameLst>
                                      </p:cBhvr>
                                      <p:to>
                                        <p:strVal val="visible"/>
                                      </p:to>
                                    </p:set>
                                    <p:animEffect transition="in" filter="wipe(down)">
                                      <p:cBhvr>
                                        <p:cTn id="12" dur="500"/>
                                        <p:tgtEl>
                                          <p:spTgt spid="1039"/>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040"/>
                                        </p:tgtEl>
                                        <p:attrNameLst>
                                          <p:attrName>style.visibility</p:attrName>
                                        </p:attrNameLst>
                                      </p:cBhvr>
                                      <p:to>
                                        <p:strVal val="visible"/>
                                      </p:to>
                                    </p:set>
                                    <p:animEffect transition="in" filter="wipe(down)">
                                      <p:cBhvr>
                                        <p:cTn id="16" dur="500"/>
                                        <p:tgtEl>
                                          <p:spTgt spid="1040"/>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041"/>
                                        </p:tgtEl>
                                        <p:attrNameLst>
                                          <p:attrName>style.visibility</p:attrName>
                                        </p:attrNameLst>
                                      </p:cBhvr>
                                      <p:to>
                                        <p:strVal val="visible"/>
                                      </p:to>
                                    </p:set>
                                    <p:animEffect transition="in" filter="wipe(down)">
                                      <p:cBhvr>
                                        <p:cTn id="20" dur="500"/>
                                        <p:tgtEl>
                                          <p:spTgt spid="104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042"/>
                                        </p:tgtEl>
                                        <p:attrNameLst>
                                          <p:attrName>style.visibility</p:attrName>
                                        </p:attrNameLst>
                                      </p:cBhvr>
                                      <p:to>
                                        <p:strVal val="visible"/>
                                      </p:to>
                                    </p:set>
                                    <p:animEffect transition="in" filter="wipe(down)">
                                      <p:cBhvr>
                                        <p:cTn id="24" dur="500"/>
                                        <p:tgtEl>
                                          <p:spTgt spid="1042"/>
                                        </p:tgtEl>
                                      </p:cBhvr>
                                    </p:animEffect>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1043"/>
                                        </p:tgtEl>
                                        <p:attrNameLst>
                                          <p:attrName>style.visibility</p:attrName>
                                        </p:attrNameLst>
                                      </p:cBhvr>
                                      <p:to>
                                        <p:strVal val="visible"/>
                                      </p:to>
                                    </p:set>
                                    <p:animEffect transition="in" filter="wipe(down)">
                                      <p:cBhvr>
                                        <p:cTn id="28" dur="500"/>
                                        <p:tgtEl>
                                          <p:spTgt spid="1043"/>
                                        </p:tgtEl>
                                      </p:cBhvr>
                                    </p:animEffect>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1044"/>
                                        </p:tgtEl>
                                        <p:attrNameLst>
                                          <p:attrName>style.visibility</p:attrName>
                                        </p:attrNameLst>
                                      </p:cBhvr>
                                      <p:to>
                                        <p:strVal val="visible"/>
                                      </p:to>
                                    </p:set>
                                    <p:animEffect transition="in" filter="wipe(down)">
                                      <p:cBhvr>
                                        <p:cTn id="32" dur="500"/>
                                        <p:tgtEl>
                                          <p:spTgt spid="1044"/>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1045"/>
                                        </p:tgtEl>
                                        <p:attrNameLst>
                                          <p:attrName>style.visibility</p:attrName>
                                        </p:attrNameLst>
                                      </p:cBhvr>
                                      <p:to>
                                        <p:strVal val="visible"/>
                                      </p:to>
                                    </p:set>
                                    <p:animEffect transition="in" filter="wipe(down)">
                                      <p:cBhvr>
                                        <p:cTn id="36" dur="500"/>
                                        <p:tgtEl>
                                          <p:spTgt spid="1045"/>
                                        </p:tgtEl>
                                      </p:cBhvr>
                                    </p:animEffect>
                                  </p:childTnLst>
                                </p:cTn>
                              </p:par>
                              <p:par>
                                <p:cTn id="37" presetID="22" presetClass="entr" presetSubtype="4" fill="hold" nodeType="withEffect">
                                  <p:stCondLst>
                                    <p:cond delay="0"/>
                                  </p:stCondLst>
                                  <p:childTnLst>
                                    <p:set>
                                      <p:cBhvr>
                                        <p:cTn id="38" dur="1" fill="hold">
                                          <p:stCondLst>
                                            <p:cond delay="0"/>
                                          </p:stCondLst>
                                        </p:cTn>
                                        <p:tgtEl>
                                          <p:spTgt spid="1046"/>
                                        </p:tgtEl>
                                        <p:attrNameLst>
                                          <p:attrName>style.visibility</p:attrName>
                                        </p:attrNameLst>
                                      </p:cBhvr>
                                      <p:to>
                                        <p:strVal val="visible"/>
                                      </p:to>
                                    </p:set>
                                    <p:animEffect transition="in" filter="wipe(down)">
                                      <p:cBhvr>
                                        <p:cTn id="39" dur="500"/>
                                        <p:tgtEl>
                                          <p:spTgt spid="1046"/>
                                        </p:tgtEl>
                                      </p:cBhvr>
                                    </p:animEffect>
                                  </p:childTnLst>
                                </p:cTn>
                              </p:par>
                              <p:par>
                                <p:cTn id="40" presetID="22" presetClass="entr" presetSubtype="4" fill="hold" nodeType="withEffect">
                                  <p:stCondLst>
                                    <p:cond delay="0"/>
                                  </p:stCondLst>
                                  <p:childTnLst>
                                    <p:set>
                                      <p:cBhvr>
                                        <p:cTn id="41" dur="1" fill="hold">
                                          <p:stCondLst>
                                            <p:cond delay="0"/>
                                          </p:stCondLst>
                                        </p:cTn>
                                        <p:tgtEl>
                                          <p:spTgt spid="1047"/>
                                        </p:tgtEl>
                                        <p:attrNameLst>
                                          <p:attrName>style.visibility</p:attrName>
                                        </p:attrNameLst>
                                      </p:cBhvr>
                                      <p:to>
                                        <p:strVal val="visible"/>
                                      </p:to>
                                    </p:set>
                                    <p:animEffect transition="in" filter="wipe(down)">
                                      <p:cBhvr>
                                        <p:cTn id="42" dur="500"/>
                                        <p:tgtEl>
                                          <p:spTgt spid="1047"/>
                                        </p:tgtEl>
                                      </p:cBhvr>
                                    </p:animEffect>
                                  </p:childTnLst>
                                </p:cTn>
                              </p:par>
                              <p:par>
                                <p:cTn id="43" presetID="22" presetClass="entr" presetSubtype="4" fill="hold" nodeType="withEffect">
                                  <p:stCondLst>
                                    <p:cond delay="0"/>
                                  </p:stCondLst>
                                  <p:childTnLst>
                                    <p:set>
                                      <p:cBhvr>
                                        <p:cTn id="44" dur="1" fill="hold">
                                          <p:stCondLst>
                                            <p:cond delay="0"/>
                                          </p:stCondLst>
                                        </p:cTn>
                                        <p:tgtEl>
                                          <p:spTgt spid="1048"/>
                                        </p:tgtEl>
                                        <p:attrNameLst>
                                          <p:attrName>style.visibility</p:attrName>
                                        </p:attrNameLst>
                                      </p:cBhvr>
                                      <p:to>
                                        <p:strVal val="visible"/>
                                      </p:to>
                                    </p:set>
                                    <p:animEffect transition="in" filter="wipe(down)">
                                      <p:cBhvr>
                                        <p:cTn id="45" dur="500"/>
                                        <p:tgtEl>
                                          <p:spTgt spid="1048"/>
                                        </p:tgtEl>
                                      </p:cBhvr>
                                    </p:animEffect>
                                  </p:childTnLst>
                                </p:cTn>
                              </p:par>
                              <p:par>
                                <p:cTn id="46" presetID="22" presetClass="entr" presetSubtype="4" fill="hold" nodeType="withEffect">
                                  <p:stCondLst>
                                    <p:cond delay="0"/>
                                  </p:stCondLst>
                                  <p:childTnLst>
                                    <p:set>
                                      <p:cBhvr>
                                        <p:cTn id="47" dur="1" fill="hold">
                                          <p:stCondLst>
                                            <p:cond delay="0"/>
                                          </p:stCondLst>
                                        </p:cTn>
                                        <p:tgtEl>
                                          <p:spTgt spid="1049"/>
                                        </p:tgtEl>
                                        <p:attrNameLst>
                                          <p:attrName>style.visibility</p:attrName>
                                        </p:attrNameLst>
                                      </p:cBhvr>
                                      <p:to>
                                        <p:strVal val="visible"/>
                                      </p:to>
                                    </p:set>
                                    <p:animEffect transition="in" filter="wipe(down)">
                                      <p:cBhvr>
                                        <p:cTn id="48" dur="500"/>
                                        <p:tgtEl>
                                          <p:spTgt spid="1049"/>
                                        </p:tgtEl>
                                      </p:cBhvr>
                                    </p:animEffect>
                                  </p:childTnLst>
                                </p:cTn>
                              </p:par>
                              <p:par>
                                <p:cTn id="49" presetID="22" presetClass="entr" presetSubtype="4" fill="hold" nodeType="withEffect">
                                  <p:stCondLst>
                                    <p:cond delay="0"/>
                                  </p:stCondLst>
                                  <p:childTnLst>
                                    <p:set>
                                      <p:cBhvr>
                                        <p:cTn id="50" dur="1" fill="hold">
                                          <p:stCondLst>
                                            <p:cond delay="0"/>
                                          </p:stCondLst>
                                        </p:cTn>
                                        <p:tgtEl>
                                          <p:spTgt spid="1050"/>
                                        </p:tgtEl>
                                        <p:attrNameLst>
                                          <p:attrName>style.visibility</p:attrName>
                                        </p:attrNameLst>
                                      </p:cBhvr>
                                      <p:to>
                                        <p:strVal val="visible"/>
                                      </p:to>
                                    </p:set>
                                    <p:animEffect transition="in" filter="wipe(down)">
                                      <p:cBhvr>
                                        <p:cTn id="51" dur="500"/>
                                        <p:tgtEl>
                                          <p:spTgt spid="1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Enrico\Dropbox\Enrico&amp;Paola\Corea\Materiali\zona+di+produzi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476" y="-171450"/>
            <a:ext cx="8939325" cy="7084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75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D6FCC0-39D2-43F7-9BDB-9089AA3C98AC}"/>
              </a:ext>
            </a:extLst>
          </p:cNvPr>
          <p:cNvSpPr>
            <a:spLocks noGrp="1"/>
          </p:cNvSpPr>
          <p:nvPr>
            <p:ph type="title"/>
          </p:nvPr>
        </p:nvSpPr>
        <p:spPr/>
        <p:txBody>
          <a:bodyPr>
            <a:normAutofit fontScale="90000"/>
          </a:bodyPr>
          <a:lstStyle/>
          <a:p>
            <a:r>
              <a:rPr lang="it-IT" dirty="0"/>
              <a:t>Un esercizio sulla performance delle coop in ER: settori della produzione e lavoro, dei servizi e coop sociali</a:t>
            </a:r>
          </a:p>
        </p:txBody>
      </p:sp>
      <p:sp>
        <p:nvSpPr>
          <p:cNvPr id="3" name="Segnaposto testo 2">
            <a:extLst>
              <a:ext uri="{FF2B5EF4-FFF2-40B4-BE49-F238E27FC236}">
                <a16:creationId xmlns:a16="http://schemas.microsoft.com/office/drawing/2014/main" id="{D3E1AE88-E857-4096-8968-AB5FF7E76133}"/>
              </a:ext>
            </a:extLst>
          </p:cNvPr>
          <p:cNvSpPr>
            <a:spLocks noGrp="1"/>
          </p:cNvSpPr>
          <p:nvPr>
            <p:ph type="body" idx="1"/>
          </p:nvPr>
        </p:nvSpPr>
        <p:spPr/>
        <p:txBody>
          <a:bodyPr/>
          <a:lstStyle/>
          <a:p>
            <a:r>
              <a:rPr lang="it-IT" dirty="0"/>
              <a:t>Immagini della cooperazione in ER attraverso la lente dei bilanci AIDA</a:t>
            </a:r>
          </a:p>
        </p:txBody>
      </p:sp>
    </p:spTree>
    <p:extLst>
      <p:ext uri="{BB962C8B-B14F-4D97-AF65-F5344CB8AC3E}">
        <p14:creationId xmlns:p14="http://schemas.microsoft.com/office/powerpoint/2010/main" val="1983702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DEA0F1-9526-4D14-854A-2A9E8F769F99}"/>
              </a:ext>
            </a:extLst>
          </p:cNvPr>
          <p:cNvSpPr>
            <a:spLocks noGrp="1"/>
          </p:cNvSpPr>
          <p:nvPr>
            <p:ph type="title"/>
          </p:nvPr>
        </p:nvSpPr>
        <p:spPr/>
        <p:txBody>
          <a:bodyPr>
            <a:normAutofit/>
          </a:bodyPr>
          <a:lstStyle/>
          <a:p>
            <a:r>
              <a:rPr lang="it-IT" dirty="0"/>
              <a:t>Imprese e addetti delle cooperative in ER </a:t>
            </a:r>
          </a:p>
        </p:txBody>
      </p:sp>
      <p:sp>
        <p:nvSpPr>
          <p:cNvPr id="3" name="CasellaDiTesto 2">
            <a:extLst>
              <a:ext uri="{FF2B5EF4-FFF2-40B4-BE49-F238E27FC236}">
                <a16:creationId xmlns:a16="http://schemas.microsoft.com/office/drawing/2014/main" id="{DCB86AC1-E8B7-4CA5-B824-654EEF64838C}"/>
              </a:ext>
            </a:extLst>
          </p:cNvPr>
          <p:cNvSpPr txBox="1"/>
          <p:nvPr/>
        </p:nvSpPr>
        <p:spPr>
          <a:xfrm>
            <a:off x="70797" y="6199322"/>
            <a:ext cx="12121203" cy="461665"/>
          </a:xfrm>
          <a:prstGeom prst="rect">
            <a:avLst/>
          </a:prstGeom>
          <a:noFill/>
        </p:spPr>
        <p:txBody>
          <a:bodyPr wrap="none" rtlCol="0">
            <a:spAutoFit/>
          </a:bodyPr>
          <a:lstStyle/>
          <a:p>
            <a:r>
              <a:rPr lang="it-IT" sz="1200" dirty="0"/>
              <a:t>* L’ISTAT non considera le imprese e gli addetti del settore agricoltura in senso stretto e del settore della pesca. Ai dati ISTAT è stata aggiunta la stima della presenza delle coop in queste attività</a:t>
            </a:r>
          </a:p>
          <a:p>
            <a:r>
              <a:rPr lang="it-IT" sz="1200" dirty="0"/>
              <a:t>che vede 232 imprese cooperative nei settori 01 (agricoltura e allevamento) e 03 (Pesca) con circa 18600 addetti in totale. In questi settori le coop sociali sono 10 con circa 600 addetti</a:t>
            </a:r>
          </a:p>
        </p:txBody>
      </p:sp>
      <p:sp>
        <p:nvSpPr>
          <p:cNvPr id="4" name="CasellaDiTesto 3">
            <a:extLst>
              <a:ext uri="{FF2B5EF4-FFF2-40B4-BE49-F238E27FC236}">
                <a16:creationId xmlns:a16="http://schemas.microsoft.com/office/drawing/2014/main" id="{05196E5C-BA2D-44C3-BEAB-891A453655C8}"/>
              </a:ext>
            </a:extLst>
          </p:cNvPr>
          <p:cNvSpPr txBox="1"/>
          <p:nvPr/>
        </p:nvSpPr>
        <p:spPr>
          <a:xfrm>
            <a:off x="222136" y="5954679"/>
            <a:ext cx="7185428" cy="276999"/>
          </a:xfrm>
          <a:prstGeom prst="rect">
            <a:avLst/>
          </a:prstGeom>
          <a:noFill/>
        </p:spPr>
        <p:txBody>
          <a:bodyPr wrap="square" rtlCol="0">
            <a:spAutoFit/>
          </a:bodyPr>
          <a:lstStyle/>
          <a:p>
            <a:r>
              <a:rPr lang="it-IT" sz="1200" dirty="0"/>
              <a:t>Dati archivi ISTAT 2022 - AIDA 2023 - MISE</a:t>
            </a:r>
          </a:p>
        </p:txBody>
      </p:sp>
      <p:pic>
        <p:nvPicPr>
          <p:cNvPr id="5" name="Immagine 4">
            <a:extLst>
              <a:ext uri="{FF2B5EF4-FFF2-40B4-BE49-F238E27FC236}">
                <a16:creationId xmlns:a16="http://schemas.microsoft.com/office/drawing/2014/main" id="{99086291-7AEA-4A2B-8468-0FAEA3000DFA}"/>
              </a:ext>
            </a:extLst>
          </p:cNvPr>
          <p:cNvPicPr>
            <a:picLocks noChangeAspect="1"/>
          </p:cNvPicPr>
          <p:nvPr/>
        </p:nvPicPr>
        <p:blipFill>
          <a:blip r:embed="rId2"/>
          <a:stretch>
            <a:fillRect/>
          </a:stretch>
        </p:blipFill>
        <p:spPr>
          <a:xfrm>
            <a:off x="70797" y="1458279"/>
            <a:ext cx="6193975" cy="4496400"/>
          </a:xfrm>
          <a:prstGeom prst="rect">
            <a:avLst/>
          </a:prstGeom>
        </p:spPr>
      </p:pic>
      <p:pic>
        <p:nvPicPr>
          <p:cNvPr id="7" name="Immagine 6">
            <a:extLst>
              <a:ext uri="{FF2B5EF4-FFF2-40B4-BE49-F238E27FC236}">
                <a16:creationId xmlns:a16="http://schemas.microsoft.com/office/drawing/2014/main" id="{F414CFE9-3FAE-4092-A3B4-A7E3AD99D7D1}"/>
              </a:ext>
            </a:extLst>
          </p:cNvPr>
          <p:cNvPicPr>
            <a:picLocks noChangeAspect="1"/>
          </p:cNvPicPr>
          <p:nvPr/>
        </p:nvPicPr>
        <p:blipFill>
          <a:blip r:embed="rId3"/>
          <a:stretch>
            <a:fillRect/>
          </a:stretch>
        </p:blipFill>
        <p:spPr>
          <a:xfrm>
            <a:off x="5998024" y="1458279"/>
            <a:ext cx="6193976" cy="4496400"/>
          </a:xfrm>
          <a:prstGeom prst="rect">
            <a:avLst/>
          </a:prstGeom>
        </p:spPr>
      </p:pic>
    </p:spTree>
    <p:extLst>
      <p:ext uri="{BB962C8B-B14F-4D97-AF65-F5344CB8AC3E}">
        <p14:creationId xmlns:p14="http://schemas.microsoft.com/office/powerpoint/2010/main" val="214468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9AB1D4-F6C9-49AD-8B94-BB893BCFD811}"/>
              </a:ext>
            </a:extLst>
          </p:cNvPr>
          <p:cNvSpPr>
            <a:spLocks noGrp="1"/>
          </p:cNvSpPr>
          <p:nvPr>
            <p:ph type="title"/>
          </p:nvPr>
        </p:nvSpPr>
        <p:spPr/>
        <p:txBody>
          <a:bodyPr/>
          <a:lstStyle/>
          <a:p>
            <a:r>
              <a:rPr lang="it-IT" dirty="0"/>
              <a:t>Le imprese cooperative in Emilia Romagna </a:t>
            </a:r>
            <a:br>
              <a:rPr lang="it-IT" dirty="0"/>
            </a:br>
            <a:r>
              <a:rPr lang="it-IT" dirty="0"/>
              <a:t>(archivio bilanci AIDA)</a:t>
            </a:r>
          </a:p>
        </p:txBody>
      </p:sp>
      <p:sp>
        <p:nvSpPr>
          <p:cNvPr id="5" name="CasellaDiTesto 4">
            <a:extLst>
              <a:ext uri="{FF2B5EF4-FFF2-40B4-BE49-F238E27FC236}">
                <a16:creationId xmlns:a16="http://schemas.microsoft.com/office/drawing/2014/main" id="{13BC24C1-AAA0-4637-B69E-79FDB478E541}"/>
              </a:ext>
            </a:extLst>
          </p:cNvPr>
          <p:cNvSpPr txBox="1"/>
          <p:nvPr/>
        </p:nvSpPr>
        <p:spPr>
          <a:xfrm>
            <a:off x="7730839" y="6231992"/>
            <a:ext cx="2816261" cy="369332"/>
          </a:xfrm>
          <a:prstGeom prst="rect">
            <a:avLst/>
          </a:prstGeom>
          <a:noFill/>
        </p:spPr>
        <p:txBody>
          <a:bodyPr wrap="square" rtlCol="0">
            <a:spAutoFit/>
          </a:bodyPr>
          <a:lstStyle/>
          <a:p>
            <a:r>
              <a:rPr lang="it-IT" dirty="0"/>
              <a:t>Addetti Totali  152.798    </a:t>
            </a:r>
          </a:p>
        </p:txBody>
      </p:sp>
      <p:sp>
        <p:nvSpPr>
          <p:cNvPr id="7" name="CasellaDiTesto 6">
            <a:extLst>
              <a:ext uri="{FF2B5EF4-FFF2-40B4-BE49-F238E27FC236}">
                <a16:creationId xmlns:a16="http://schemas.microsoft.com/office/drawing/2014/main" id="{6F30DA46-48E0-42EC-A58A-50F07E1EE759}"/>
              </a:ext>
            </a:extLst>
          </p:cNvPr>
          <p:cNvSpPr txBox="1"/>
          <p:nvPr/>
        </p:nvSpPr>
        <p:spPr>
          <a:xfrm>
            <a:off x="838200" y="6224313"/>
            <a:ext cx="2816261" cy="369332"/>
          </a:xfrm>
          <a:prstGeom prst="rect">
            <a:avLst/>
          </a:prstGeom>
          <a:noFill/>
        </p:spPr>
        <p:txBody>
          <a:bodyPr wrap="square" rtlCol="0">
            <a:spAutoFit/>
          </a:bodyPr>
          <a:lstStyle/>
          <a:p>
            <a:r>
              <a:rPr lang="it-IT" dirty="0"/>
              <a:t>Imprese Totali 1.555  </a:t>
            </a:r>
          </a:p>
        </p:txBody>
      </p:sp>
      <p:graphicFrame>
        <p:nvGraphicFramePr>
          <p:cNvPr id="10" name="Grafico 9">
            <a:extLst>
              <a:ext uri="{FF2B5EF4-FFF2-40B4-BE49-F238E27FC236}">
                <a16:creationId xmlns:a16="http://schemas.microsoft.com/office/drawing/2014/main" id="{2BC8EB77-D334-4FC5-8F66-007321BC2E4A}"/>
              </a:ext>
            </a:extLst>
          </p:cNvPr>
          <p:cNvGraphicFramePr>
            <a:graphicFrameLocks noGrp="1" noChangeAspect="1"/>
          </p:cNvGraphicFramePr>
          <p:nvPr>
            <p:extLst>
              <p:ext uri="{D42A27DB-BD31-4B8C-83A1-F6EECF244321}">
                <p14:modId xmlns:p14="http://schemas.microsoft.com/office/powerpoint/2010/main" val="2392738548"/>
              </p:ext>
            </p:extLst>
          </p:nvPr>
        </p:nvGraphicFramePr>
        <p:xfrm>
          <a:off x="6147369" y="1790053"/>
          <a:ext cx="5983200" cy="4341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fico 10">
            <a:extLst>
              <a:ext uri="{FF2B5EF4-FFF2-40B4-BE49-F238E27FC236}">
                <a16:creationId xmlns:a16="http://schemas.microsoft.com/office/drawing/2014/main" id="{B4873969-AC1B-4E98-9DED-1E371232FDA1}"/>
              </a:ext>
            </a:extLst>
          </p:cNvPr>
          <p:cNvGraphicFramePr>
            <a:graphicFrameLocks noGrp="1"/>
          </p:cNvGraphicFramePr>
          <p:nvPr>
            <p:extLst>
              <p:ext uri="{D42A27DB-BD31-4B8C-83A1-F6EECF244321}">
                <p14:modId xmlns:p14="http://schemas.microsoft.com/office/powerpoint/2010/main" val="3013775583"/>
              </p:ext>
            </p:extLst>
          </p:nvPr>
        </p:nvGraphicFramePr>
        <p:xfrm>
          <a:off x="164169" y="1783200"/>
          <a:ext cx="5983200" cy="4341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247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4DBD40D-F0C5-4301-BC83-ADBA09D2EC45}"/>
              </a:ext>
            </a:extLst>
          </p:cNvPr>
          <p:cNvPicPr>
            <a:picLocks noChangeAspect="1"/>
          </p:cNvPicPr>
          <p:nvPr/>
        </p:nvPicPr>
        <p:blipFill>
          <a:blip r:embed="rId2"/>
          <a:stretch>
            <a:fillRect/>
          </a:stretch>
        </p:blipFill>
        <p:spPr>
          <a:xfrm>
            <a:off x="6730781" y="0"/>
            <a:ext cx="4552887" cy="3305082"/>
          </a:xfrm>
          <a:prstGeom prst="rect">
            <a:avLst/>
          </a:prstGeom>
        </p:spPr>
      </p:pic>
      <p:pic>
        <p:nvPicPr>
          <p:cNvPr id="8" name="Immagine 7">
            <a:extLst>
              <a:ext uri="{FF2B5EF4-FFF2-40B4-BE49-F238E27FC236}">
                <a16:creationId xmlns:a16="http://schemas.microsoft.com/office/drawing/2014/main" id="{F3DBC33B-9021-4800-AB24-282658D8E5ED}"/>
              </a:ext>
            </a:extLst>
          </p:cNvPr>
          <p:cNvPicPr>
            <a:picLocks noChangeAspect="1"/>
          </p:cNvPicPr>
          <p:nvPr/>
        </p:nvPicPr>
        <p:blipFill>
          <a:blip r:embed="rId3"/>
          <a:stretch>
            <a:fillRect/>
          </a:stretch>
        </p:blipFill>
        <p:spPr>
          <a:xfrm>
            <a:off x="6730781" y="3518357"/>
            <a:ext cx="4552887" cy="3305082"/>
          </a:xfrm>
          <a:prstGeom prst="rect">
            <a:avLst/>
          </a:prstGeom>
        </p:spPr>
      </p:pic>
      <p:pic>
        <p:nvPicPr>
          <p:cNvPr id="9" name="Immagine 8">
            <a:extLst>
              <a:ext uri="{FF2B5EF4-FFF2-40B4-BE49-F238E27FC236}">
                <a16:creationId xmlns:a16="http://schemas.microsoft.com/office/drawing/2014/main" id="{9353208B-591F-48E7-A2BA-F1C1E0EBE240}"/>
              </a:ext>
            </a:extLst>
          </p:cNvPr>
          <p:cNvPicPr>
            <a:picLocks noChangeAspect="1"/>
          </p:cNvPicPr>
          <p:nvPr/>
        </p:nvPicPr>
        <p:blipFill>
          <a:blip r:embed="rId4"/>
          <a:stretch>
            <a:fillRect/>
          </a:stretch>
        </p:blipFill>
        <p:spPr>
          <a:xfrm>
            <a:off x="1025472" y="79193"/>
            <a:ext cx="4552887" cy="3305082"/>
          </a:xfrm>
          <a:prstGeom prst="rect">
            <a:avLst/>
          </a:prstGeom>
        </p:spPr>
      </p:pic>
      <p:pic>
        <p:nvPicPr>
          <p:cNvPr id="10" name="Immagine 9">
            <a:extLst>
              <a:ext uri="{FF2B5EF4-FFF2-40B4-BE49-F238E27FC236}">
                <a16:creationId xmlns:a16="http://schemas.microsoft.com/office/drawing/2014/main" id="{E19CEC7A-91CF-4EA9-A347-49557343C151}"/>
              </a:ext>
            </a:extLst>
          </p:cNvPr>
          <p:cNvPicPr>
            <a:picLocks noChangeAspect="1"/>
          </p:cNvPicPr>
          <p:nvPr/>
        </p:nvPicPr>
        <p:blipFill>
          <a:blip r:embed="rId5"/>
          <a:stretch>
            <a:fillRect/>
          </a:stretch>
        </p:blipFill>
        <p:spPr>
          <a:xfrm>
            <a:off x="1039038" y="3429000"/>
            <a:ext cx="4552887" cy="3305083"/>
          </a:xfrm>
          <a:prstGeom prst="rect">
            <a:avLst/>
          </a:prstGeom>
        </p:spPr>
      </p:pic>
      <p:sp>
        <p:nvSpPr>
          <p:cNvPr id="11" name="CasellaDiTesto 10">
            <a:extLst>
              <a:ext uri="{FF2B5EF4-FFF2-40B4-BE49-F238E27FC236}">
                <a16:creationId xmlns:a16="http://schemas.microsoft.com/office/drawing/2014/main" id="{D0484462-B112-4721-8578-1A5F74E0EE75}"/>
              </a:ext>
            </a:extLst>
          </p:cNvPr>
          <p:cNvSpPr txBox="1"/>
          <p:nvPr/>
        </p:nvSpPr>
        <p:spPr>
          <a:xfrm rot="16200000">
            <a:off x="-798883" y="4847733"/>
            <a:ext cx="2557220" cy="646331"/>
          </a:xfrm>
          <a:prstGeom prst="rect">
            <a:avLst/>
          </a:prstGeom>
          <a:noFill/>
        </p:spPr>
        <p:txBody>
          <a:bodyPr wrap="square" rtlCol="0">
            <a:spAutoFit/>
          </a:bodyPr>
          <a:lstStyle/>
          <a:p>
            <a:r>
              <a:rPr lang="it-IT" dirty="0"/>
              <a:t>Addetti coop sociali 58.763 </a:t>
            </a:r>
          </a:p>
        </p:txBody>
      </p:sp>
      <p:sp>
        <p:nvSpPr>
          <p:cNvPr id="12" name="CasellaDiTesto 11">
            <a:extLst>
              <a:ext uri="{FF2B5EF4-FFF2-40B4-BE49-F238E27FC236}">
                <a16:creationId xmlns:a16="http://schemas.microsoft.com/office/drawing/2014/main" id="{C0680F70-4A0F-414A-AD5B-2D06DE5B0499}"/>
              </a:ext>
            </a:extLst>
          </p:cNvPr>
          <p:cNvSpPr txBox="1"/>
          <p:nvPr/>
        </p:nvSpPr>
        <p:spPr>
          <a:xfrm rot="16200000">
            <a:off x="-938519" y="1408568"/>
            <a:ext cx="2816261" cy="646331"/>
          </a:xfrm>
          <a:prstGeom prst="rect">
            <a:avLst/>
          </a:prstGeom>
          <a:noFill/>
        </p:spPr>
        <p:txBody>
          <a:bodyPr wrap="square" rtlCol="0">
            <a:spAutoFit/>
          </a:bodyPr>
          <a:lstStyle/>
          <a:p>
            <a:r>
              <a:rPr lang="it-IT" dirty="0"/>
              <a:t>Addetti coop non sociali 132.607  </a:t>
            </a:r>
          </a:p>
        </p:txBody>
      </p:sp>
      <p:sp>
        <p:nvSpPr>
          <p:cNvPr id="13" name="CasellaDiTesto 12">
            <a:extLst>
              <a:ext uri="{FF2B5EF4-FFF2-40B4-BE49-F238E27FC236}">
                <a16:creationId xmlns:a16="http://schemas.microsoft.com/office/drawing/2014/main" id="{E3253E23-DC30-4F99-A05E-96EB31B6D248}"/>
              </a:ext>
            </a:extLst>
          </p:cNvPr>
          <p:cNvSpPr txBox="1"/>
          <p:nvPr/>
        </p:nvSpPr>
        <p:spPr>
          <a:xfrm rot="5400000">
            <a:off x="10496149" y="4598655"/>
            <a:ext cx="2431018" cy="646331"/>
          </a:xfrm>
          <a:prstGeom prst="rect">
            <a:avLst/>
          </a:prstGeom>
          <a:noFill/>
        </p:spPr>
        <p:txBody>
          <a:bodyPr wrap="square" rtlCol="0">
            <a:spAutoFit/>
          </a:bodyPr>
          <a:lstStyle/>
          <a:p>
            <a:r>
              <a:rPr lang="it-IT" dirty="0"/>
              <a:t>Imprese coop sociali 853 </a:t>
            </a:r>
          </a:p>
        </p:txBody>
      </p:sp>
      <p:sp>
        <p:nvSpPr>
          <p:cNvPr id="16" name="CasellaDiTesto 15">
            <a:extLst>
              <a:ext uri="{FF2B5EF4-FFF2-40B4-BE49-F238E27FC236}">
                <a16:creationId xmlns:a16="http://schemas.microsoft.com/office/drawing/2014/main" id="{622CE1DF-6A15-4266-AE4C-7D4AFAE698C3}"/>
              </a:ext>
            </a:extLst>
          </p:cNvPr>
          <p:cNvSpPr txBox="1"/>
          <p:nvPr/>
        </p:nvSpPr>
        <p:spPr>
          <a:xfrm rot="5400000">
            <a:off x="10303528" y="1420393"/>
            <a:ext cx="2816261" cy="646331"/>
          </a:xfrm>
          <a:prstGeom prst="rect">
            <a:avLst/>
          </a:prstGeom>
          <a:noFill/>
        </p:spPr>
        <p:txBody>
          <a:bodyPr wrap="square" rtlCol="0">
            <a:spAutoFit/>
          </a:bodyPr>
          <a:lstStyle/>
          <a:p>
            <a:r>
              <a:rPr lang="it-IT" dirty="0"/>
              <a:t>Imprese coop non sociali 2.434  </a:t>
            </a:r>
          </a:p>
        </p:txBody>
      </p:sp>
      <p:sp>
        <p:nvSpPr>
          <p:cNvPr id="2" name="CasellaDiTesto 1">
            <a:extLst>
              <a:ext uri="{FF2B5EF4-FFF2-40B4-BE49-F238E27FC236}">
                <a16:creationId xmlns:a16="http://schemas.microsoft.com/office/drawing/2014/main" id="{ABAC2772-CBFB-4205-898D-4E1AC7E76F3E}"/>
              </a:ext>
            </a:extLst>
          </p:cNvPr>
          <p:cNvSpPr txBox="1"/>
          <p:nvPr/>
        </p:nvSpPr>
        <p:spPr>
          <a:xfrm>
            <a:off x="5703376" y="3244334"/>
            <a:ext cx="1010598" cy="584775"/>
          </a:xfrm>
          <a:prstGeom prst="rect">
            <a:avLst/>
          </a:prstGeom>
          <a:noFill/>
        </p:spPr>
        <p:txBody>
          <a:bodyPr wrap="none" rtlCol="0">
            <a:spAutoFit/>
          </a:bodyPr>
          <a:lstStyle/>
          <a:p>
            <a:r>
              <a:rPr lang="it-IT" sz="3200" dirty="0"/>
              <a:t>AIDA</a:t>
            </a:r>
          </a:p>
        </p:txBody>
      </p:sp>
    </p:spTree>
    <p:extLst>
      <p:ext uri="{BB962C8B-B14F-4D97-AF65-F5344CB8AC3E}">
        <p14:creationId xmlns:p14="http://schemas.microsoft.com/office/powerpoint/2010/main" val="2660209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a:extLst>
              <a:ext uri="{FF2B5EF4-FFF2-40B4-BE49-F238E27FC236}">
                <a16:creationId xmlns:a16="http://schemas.microsoft.com/office/drawing/2014/main" id="{D341868E-EFD3-4BEB-8144-BE494A779A8B}"/>
              </a:ext>
            </a:extLst>
          </p:cNvPr>
          <p:cNvGraphicFramePr>
            <a:graphicFrameLocks noGrp="1"/>
          </p:cNvGraphicFramePr>
          <p:nvPr>
            <p:extLst>
              <p:ext uri="{D42A27DB-BD31-4B8C-83A1-F6EECF244321}">
                <p14:modId xmlns:p14="http://schemas.microsoft.com/office/powerpoint/2010/main" val="3909681313"/>
              </p:ext>
            </p:extLst>
          </p:nvPr>
        </p:nvGraphicFramePr>
        <p:xfrm>
          <a:off x="1007390" y="116237"/>
          <a:ext cx="10058400" cy="66642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8362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C4F334-DE96-4373-84A4-DE74300E86EF}"/>
              </a:ext>
            </a:extLst>
          </p:cNvPr>
          <p:cNvSpPr>
            <a:spLocks noGrp="1"/>
          </p:cNvSpPr>
          <p:nvPr>
            <p:ph type="title"/>
          </p:nvPr>
        </p:nvSpPr>
        <p:spPr/>
        <p:txBody>
          <a:bodyPr/>
          <a:lstStyle/>
          <a:p>
            <a:r>
              <a:rPr lang="it-IT" dirty="0"/>
              <a:t>Cooperative per classe di dimensione e comparto </a:t>
            </a:r>
          </a:p>
        </p:txBody>
      </p:sp>
      <p:sp>
        <p:nvSpPr>
          <p:cNvPr id="3" name="Segnaposto testo 2">
            <a:extLst>
              <a:ext uri="{FF2B5EF4-FFF2-40B4-BE49-F238E27FC236}">
                <a16:creationId xmlns:a16="http://schemas.microsoft.com/office/drawing/2014/main" id="{D19B1A78-FD44-4DBC-B8FA-D7D0E36E6673}"/>
              </a:ext>
            </a:extLst>
          </p:cNvPr>
          <p:cNvSpPr>
            <a:spLocks noGrp="1"/>
          </p:cNvSpPr>
          <p:nvPr>
            <p:ph type="body" idx="1"/>
          </p:nvPr>
        </p:nvSpPr>
        <p:spPr/>
        <p:txBody>
          <a:bodyPr/>
          <a:lstStyle/>
          <a:p>
            <a:r>
              <a:rPr lang="it-IT" dirty="0"/>
              <a:t>Valore Aggiunto pro-capite e Costo del Lavoro</a:t>
            </a:r>
          </a:p>
          <a:p>
            <a:endParaRPr lang="it-IT" dirty="0"/>
          </a:p>
          <a:p>
            <a:endParaRPr lang="it-IT" dirty="0"/>
          </a:p>
        </p:txBody>
      </p:sp>
    </p:spTree>
    <p:extLst>
      <p:ext uri="{BB962C8B-B14F-4D97-AF65-F5344CB8AC3E}">
        <p14:creationId xmlns:p14="http://schemas.microsoft.com/office/powerpoint/2010/main" val="2619466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9BB35F3-F5F6-4482-927D-6D94F827206B}"/>
              </a:ext>
            </a:extLst>
          </p:cNvPr>
          <p:cNvPicPr>
            <a:picLocks noChangeAspect="1"/>
          </p:cNvPicPr>
          <p:nvPr/>
        </p:nvPicPr>
        <p:blipFill>
          <a:blip r:embed="rId2"/>
          <a:stretch>
            <a:fillRect/>
          </a:stretch>
        </p:blipFill>
        <p:spPr>
          <a:xfrm>
            <a:off x="179058" y="790574"/>
            <a:ext cx="11631942" cy="5758007"/>
          </a:xfrm>
          <a:prstGeom prst="rect">
            <a:avLst/>
          </a:prstGeom>
        </p:spPr>
      </p:pic>
    </p:spTree>
    <p:extLst>
      <p:ext uri="{BB962C8B-B14F-4D97-AF65-F5344CB8AC3E}">
        <p14:creationId xmlns:p14="http://schemas.microsoft.com/office/powerpoint/2010/main" val="3744064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D2C46EA-6F0C-40F6-BC68-C5BA4CB51CE5}"/>
              </a:ext>
            </a:extLst>
          </p:cNvPr>
          <p:cNvPicPr>
            <a:picLocks noChangeAspect="1"/>
          </p:cNvPicPr>
          <p:nvPr/>
        </p:nvPicPr>
        <p:blipFill>
          <a:blip r:embed="rId2"/>
          <a:stretch>
            <a:fillRect/>
          </a:stretch>
        </p:blipFill>
        <p:spPr>
          <a:xfrm>
            <a:off x="381000" y="790575"/>
            <a:ext cx="11430000" cy="5276850"/>
          </a:xfrm>
          <a:prstGeom prst="rect">
            <a:avLst/>
          </a:prstGeom>
        </p:spPr>
      </p:pic>
    </p:spTree>
    <p:extLst>
      <p:ext uri="{BB962C8B-B14F-4D97-AF65-F5344CB8AC3E}">
        <p14:creationId xmlns:p14="http://schemas.microsoft.com/office/powerpoint/2010/main" val="4011620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a:extLst>
              <a:ext uri="{FF2B5EF4-FFF2-40B4-BE49-F238E27FC236}">
                <a16:creationId xmlns:a16="http://schemas.microsoft.com/office/drawing/2014/main" id="{6359037C-F0F0-4E4D-8DBC-4B8170FD3E7F}"/>
              </a:ext>
            </a:extLst>
          </p:cNvPr>
          <p:cNvGraphicFramePr>
            <a:graphicFrameLocks noGrp="1" noChangeAspect="1"/>
          </p:cNvGraphicFramePr>
          <p:nvPr>
            <p:extLst>
              <p:ext uri="{D42A27DB-BD31-4B8C-83A1-F6EECF244321}">
                <p14:modId xmlns:p14="http://schemas.microsoft.com/office/powerpoint/2010/main" val="3732440813"/>
              </p:ext>
            </p:extLst>
          </p:nvPr>
        </p:nvGraphicFramePr>
        <p:xfrm>
          <a:off x="20359" y="1604190"/>
          <a:ext cx="6142655" cy="50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fico 4">
            <a:extLst>
              <a:ext uri="{FF2B5EF4-FFF2-40B4-BE49-F238E27FC236}">
                <a16:creationId xmlns:a16="http://schemas.microsoft.com/office/drawing/2014/main" id="{C880EBE3-E862-4FA1-A9C1-EC3EC6FD6E85}"/>
              </a:ext>
            </a:extLst>
          </p:cNvPr>
          <p:cNvGraphicFramePr>
            <a:graphicFrameLocks noGrp="1" noChangeAspect="1"/>
          </p:cNvGraphicFramePr>
          <p:nvPr>
            <p:extLst>
              <p:ext uri="{D42A27DB-BD31-4B8C-83A1-F6EECF244321}">
                <p14:modId xmlns:p14="http://schemas.microsoft.com/office/powerpoint/2010/main" val="2443675231"/>
              </p:ext>
            </p:extLst>
          </p:nvPr>
        </p:nvGraphicFramePr>
        <p:xfrm>
          <a:off x="6034842" y="1604190"/>
          <a:ext cx="6205117" cy="504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olo 5">
            <a:extLst>
              <a:ext uri="{FF2B5EF4-FFF2-40B4-BE49-F238E27FC236}">
                <a16:creationId xmlns:a16="http://schemas.microsoft.com/office/drawing/2014/main" id="{7B1B06B5-600E-4324-981B-F922E469BCC8}"/>
              </a:ext>
            </a:extLst>
          </p:cNvPr>
          <p:cNvSpPr>
            <a:spLocks noGrp="1"/>
          </p:cNvSpPr>
          <p:nvPr>
            <p:ph type="title"/>
          </p:nvPr>
        </p:nvSpPr>
        <p:spPr/>
        <p:txBody>
          <a:bodyPr/>
          <a:lstStyle/>
          <a:p>
            <a:r>
              <a:rPr lang="it-IT" dirty="0"/>
              <a:t>Effetto coop</a:t>
            </a:r>
          </a:p>
        </p:txBody>
      </p:sp>
    </p:spTree>
    <p:extLst>
      <p:ext uri="{BB962C8B-B14F-4D97-AF65-F5344CB8AC3E}">
        <p14:creationId xmlns:p14="http://schemas.microsoft.com/office/powerpoint/2010/main" val="1712611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0FE1F13-836E-4DC5-BC5F-5C8D46B0D763}"/>
              </a:ext>
            </a:extLst>
          </p:cNvPr>
          <p:cNvPicPr>
            <a:picLocks noChangeAspect="1"/>
          </p:cNvPicPr>
          <p:nvPr/>
        </p:nvPicPr>
        <p:blipFill>
          <a:blip r:embed="rId2"/>
          <a:stretch>
            <a:fillRect/>
          </a:stretch>
        </p:blipFill>
        <p:spPr>
          <a:xfrm>
            <a:off x="0" y="457497"/>
            <a:ext cx="12192000" cy="5943005"/>
          </a:xfrm>
          <a:prstGeom prst="rect">
            <a:avLst/>
          </a:prstGeom>
        </p:spPr>
      </p:pic>
    </p:spTree>
    <p:extLst>
      <p:ext uri="{BB962C8B-B14F-4D97-AF65-F5344CB8AC3E}">
        <p14:creationId xmlns:p14="http://schemas.microsoft.com/office/powerpoint/2010/main" val="1580769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F930649-6D43-4B53-820D-254D1AF1B569}"/>
              </a:ext>
            </a:extLst>
          </p:cNvPr>
          <p:cNvPicPr>
            <a:picLocks noChangeAspect="1"/>
          </p:cNvPicPr>
          <p:nvPr/>
        </p:nvPicPr>
        <p:blipFill>
          <a:blip r:embed="rId2"/>
          <a:stretch>
            <a:fillRect/>
          </a:stretch>
        </p:blipFill>
        <p:spPr>
          <a:xfrm>
            <a:off x="0" y="262019"/>
            <a:ext cx="12192000" cy="6333961"/>
          </a:xfrm>
          <a:prstGeom prst="rect">
            <a:avLst/>
          </a:prstGeom>
        </p:spPr>
      </p:pic>
    </p:spTree>
    <p:extLst>
      <p:ext uri="{BB962C8B-B14F-4D97-AF65-F5344CB8AC3E}">
        <p14:creationId xmlns:p14="http://schemas.microsoft.com/office/powerpoint/2010/main" val="2968815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03ECA366-B4E1-4A39-8EBD-D7C9E5343E13}"/>
              </a:ext>
            </a:extLst>
          </p:cNvPr>
          <p:cNvPicPr>
            <a:picLocks noChangeAspect="1"/>
          </p:cNvPicPr>
          <p:nvPr/>
        </p:nvPicPr>
        <p:blipFill>
          <a:blip r:embed="rId2"/>
          <a:stretch>
            <a:fillRect/>
          </a:stretch>
        </p:blipFill>
        <p:spPr>
          <a:xfrm>
            <a:off x="0" y="663980"/>
            <a:ext cx="12192000" cy="5530040"/>
          </a:xfrm>
          <a:prstGeom prst="rect">
            <a:avLst/>
          </a:prstGeom>
        </p:spPr>
      </p:pic>
    </p:spTree>
    <p:extLst>
      <p:ext uri="{BB962C8B-B14F-4D97-AF65-F5344CB8AC3E}">
        <p14:creationId xmlns:p14="http://schemas.microsoft.com/office/powerpoint/2010/main" val="1154974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D3B96E5-DB49-4DA0-89F8-1643347524FC}"/>
              </a:ext>
            </a:extLst>
          </p:cNvPr>
          <p:cNvPicPr>
            <a:picLocks noChangeAspect="1"/>
          </p:cNvPicPr>
          <p:nvPr/>
        </p:nvPicPr>
        <p:blipFill>
          <a:blip r:embed="rId2"/>
          <a:stretch>
            <a:fillRect/>
          </a:stretch>
        </p:blipFill>
        <p:spPr>
          <a:xfrm>
            <a:off x="0" y="189281"/>
            <a:ext cx="12192000" cy="6479437"/>
          </a:xfrm>
          <a:prstGeom prst="rect">
            <a:avLst/>
          </a:prstGeom>
        </p:spPr>
      </p:pic>
    </p:spTree>
    <p:extLst>
      <p:ext uri="{BB962C8B-B14F-4D97-AF65-F5344CB8AC3E}">
        <p14:creationId xmlns:p14="http://schemas.microsoft.com/office/powerpoint/2010/main" val="925860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C4F334-DE96-4373-84A4-DE74300E86EF}"/>
              </a:ext>
            </a:extLst>
          </p:cNvPr>
          <p:cNvSpPr>
            <a:spLocks noGrp="1"/>
          </p:cNvSpPr>
          <p:nvPr>
            <p:ph type="title"/>
          </p:nvPr>
        </p:nvSpPr>
        <p:spPr/>
        <p:txBody>
          <a:bodyPr/>
          <a:lstStyle/>
          <a:p>
            <a:r>
              <a:rPr lang="it-IT" dirty="0"/>
              <a:t>Cooperative per comparto</a:t>
            </a:r>
          </a:p>
        </p:txBody>
      </p:sp>
      <p:sp>
        <p:nvSpPr>
          <p:cNvPr id="3" name="Segnaposto testo 2">
            <a:extLst>
              <a:ext uri="{FF2B5EF4-FFF2-40B4-BE49-F238E27FC236}">
                <a16:creationId xmlns:a16="http://schemas.microsoft.com/office/drawing/2014/main" id="{D19B1A78-FD44-4DBC-B8FA-D7D0E36E6673}"/>
              </a:ext>
            </a:extLst>
          </p:cNvPr>
          <p:cNvSpPr>
            <a:spLocks noGrp="1"/>
          </p:cNvSpPr>
          <p:nvPr>
            <p:ph type="body" idx="1"/>
          </p:nvPr>
        </p:nvSpPr>
        <p:spPr/>
        <p:txBody>
          <a:bodyPr/>
          <a:lstStyle/>
          <a:p>
            <a:r>
              <a:rPr lang="it-IT" dirty="0"/>
              <a:t>Ricavi </a:t>
            </a:r>
            <a:r>
              <a:rPr lang="it-IT" dirty="0" err="1"/>
              <a:t>procapite</a:t>
            </a:r>
            <a:r>
              <a:rPr lang="it-IT" dirty="0"/>
              <a:t>, Costo del lavoro, Valore Aggiunto </a:t>
            </a:r>
            <a:r>
              <a:rPr lang="it-IT" dirty="0" err="1"/>
              <a:t>procapite</a:t>
            </a:r>
            <a:r>
              <a:rPr lang="it-IT" dirty="0"/>
              <a:t>, Retribuzioni </a:t>
            </a:r>
          </a:p>
          <a:p>
            <a:endParaRPr lang="it-IT" dirty="0"/>
          </a:p>
          <a:p>
            <a:endParaRPr lang="it-IT" dirty="0"/>
          </a:p>
        </p:txBody>
      </p:sp>
    </p:spTree>
    <p:extLst>
      <p:ext uri="{BB962C8B-B14F-4D97-AF65-F5344CB8AC3E}">
        <p14:creationId xmlns:p14="http://schemas.microsoft.com/office/powerpoint/2010/main" val="2788131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C861588-DBE9-432E-B3DD-EB70B3CF18AC}"/>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4010062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5A272DC-6C89-419C-BACB-EF778460E0F7}"/>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2000064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2C3F318-2E6E-4D84-AAB0-F70EB97FB67D}"/>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1881199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189D1E1-2A48-46A4-B514-D1191DD4754A}"/>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37886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BDF704-56ED-4A70-8D19-7481BCBBADEB}"/>
              </a:ext>
            </a:extLst>
          </p:cNvPr>
          <p:cNvSpPr>
            <a:spLocks noGrp="1"/>
          </p:cNvSpPr>
          <p:nvPr>
            <p:ph type="title"/>
          </p:nvPr>
        </p:nvSpPr>
        <p:spPr/>
        <p:txBody>
          <a:bodyPr/>
          <a:lstStyle/>
          <a:p>
            <a:r>
              <a:rPr lang="it-IT" dirty="0"/>
              <a:t>Coop sociali: «un mondo a parte»</a:t>
            </a:r>
          </a:p>
        </p:txBody>
      </p:sp>
      <p:sp>
        <p:nvSpPr>
          <p:cNvPr id="3" name="Segnaposto testo 2">
            <a:extLst>
              <a:ext uri="{FF2B5EF4-FFF2-40B4-BE49-F238E27FC236}">
                <a16:creationId xmlns:a16="http://schemas.microsoft.com/office/drawing/2014/main" id="{FFAFFB70-64D0-4E72-BB24-6175CAE83093}"/>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313166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3B89ADC-4E93-40F5-932F-B2C896141DCA}"/>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3686583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3D1E392E-14CC-466F-93CB-3283B98BA726}"/>
              </a:ext>
            </a:extLst>
          </p:cNvPr>
          <p:cNvPicPr>
            <a:picLocks noChangeAspect="1"/>
          </p:cNvPicPr>
          <p:nvPr/>
        </p:nvPicPr>
        <p:blipFill>
          <a:blip r:embed="rId2"/>
          <a:stretch>
            <a:fillRect/>
          </a:stretch>
        </p:blipFill>
        <p:spPr>
          <a:xfrm>
            <a:off x="0" y="36790"/>
            <a:ext cx="12192000" cy="6784419"/>
          </a:xfrm>
          <a:prstGeom prst="rect">
            <a:avLst/>
          </a:prstGeom>
        </p:spPr>
      </p:pic>
      <p:cxnSp>
        <p:nvCxnSpPr>
          <p:cNvPr id="4" name="Connettore diritto 3">
            <a:extLst>
              <a:ext uri="{FF2B5EF4-FFF2-40B4-BE49-F238E27FC236}">
                <a16:creationId xmlns:a16="http://schemas.microsoft.com/office/drawing/2014/main" id="{145C5F42-442E-42BD-88F4-9079F6FA7960}"/>
              </a:ext>
            </a:extLst>
          </p:cNvPr>
          <p:cNvCxnSpPr/>
          <p:nvPr/>
        </p:nvCxnSpPr>
        <p:spPr>
          <a:xfrm>
            <a:off x="433953" y="5468367"/>
            <a:ext cx="8686800" cy="0"/>
          </a:xfrm>
          <a:prstGeom prst="line">
            <a:avLst/>
          </a:prstGeom>
          <a:ln w="158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 name="Connettore diritto 4">
            <a:extLst>
              <a:ext uri="{FF2B5EF4-FFF2-40B4-BE49-F238E27FC236}">
                <a16:creationId xmlns:a16="http://schemas.microsoft.com/office/drawing/2014/main" id="{91DF3ACA-E1AD-4019-884E-5453FDF02C1B}"/>
              </a:ext>
            </a:extLst>
          </p:cNvPr>
          <p:cNvCxnSpPr/>
          <p:nvPr/>
        </p:nvCxnSpPr>
        <p:spPr>
          <a:xfrm>
            <a:off x="438570" y="5004155"/>
            <a:ext cx="8686800" cy="0"/>
          </a:xfrm>
          <a:prstGeom prst="line">
            <a:avLst/>
          </a:prstGeom>
          <a:ln w="158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F1607592-8B70-4909-93D2-4608D1DC6279}"/>
              </a:ext>
            </a:extLst>
          </p:cNvPr>
          <p:cNvSpPr txBox="1"/>
          <p:nvPr/>
        </p:nvSpPr>
        <p:spPr>
          <a:xfrm>
            <a:off x="9120753" y="4819489"/>
            <a:ext cx="2412135" cy="369332"/>
          </a:xfrm>
          <a:prstGeom prst="rect">
            <a:avLst/>
          </a:prstGeom>
          <a:noFill/>
        </p:spPr>
        <p:txBody>
          <a:bodyPr wrap="none" rtlCol="0">
            <a:spAutoFit/>
          </a:bodyPr>
          <a:lstStyle/>
          <a:p>
            <a:r>
              <a:rPr lang="it-IT" dirty="0">
                <a:solidFill>
                  <a:srgbClr val="FF0000"/>
                </a:solidFill>
              </a:rPr>
              <a:t>Salario minimo (9€/ora)</a:t>
            </a:r>
          </a:p>
        </p:txBody>
      </p:sp>
      <p:sp>
        <p:nvSpPr>
          <p:cNvPr id="7" name="CasellaDiTesto 6">
            <a:extLst>
              <a:ext uri="{FF2B5EF4-FFF2-40B4-BE49-F238E27FC236}">
                <a16:creationId xmlns:a16="http://schemas.microsoft.com/office/drawing/2014/main" id="{56811050-D722-4098-B7B1-836AC574E509}"/>
              </a:ext>
            </a:extLst>
          </p:cNvPr>
          <p:cNvSpPr txBox="1"/>
          <p:nvPr/>
        </p:nvSpPr>
        <p:spPr>
          <a:xfrm>
            <a:off x="9120753" y="5239741"/>
            <a:ext cx="2330895" cy="369332"/>
          </a:xfrm>
          <a:prstGeom prst="rect">
            <a:avLst/>
          </a:prstGeom>
          <a:noFill/>
        </p:spPr>
        <p:txBody>
          <a:bodyPr wrap="none" rtlCol="0">
            <a:spAutoFit/>
          </a:bodyPr>
          <a:lstStyle/>
          <a:p>
            <a:r>
              <a:rPr lang="it-IT" dirty="0">
                <a:solidFill>
                  <a:srgbClr val="FF0000"/>
                </a:solidFill>
              </a:rPr>
              <a:t>Reddito di cittadinanza</a:t>
            </a:r>
          </a:p>
        </p:txBody>
      </p:sp>
    </p:spTree>
    <p:extLst>
      <p:ext uri="{BB962C8B-B14F-4D97-AF65-F5344CB8AC3E}">
        <p14:creationId xmlns:p14="http://schemas.microsoft.com/office/powerpoint/2010/main" val="171511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D506C39D-5E6F-4BDD-BA42-3B764B45852F}"/>
              </a:ext>
            </a:extLst>
          </p:cNvPr>
          <p:cNvPicPr>
            <a:picLocks noChangeAspect="1"/>
          </p:cNvPicPr>
          <p:nvPr/>
        </p:nvPicPr>
        <p:blipFill>
          <a:blip r:embed="rId2"/>
          <a:stretch>
            <a:fillRect/>
          </a:stretch>
        </p:blipFill>
        <p:spPr>
          <a:xfrm>
            <a:off x="0" y="36790"/>
            <a:ext cx="12192000" cy="6784419"/>
          </a:xfrm>
          <a:prstGeom prst="rect">
            <a:avLst/>
          </a:prstGeom>
        </p:spPr>
      </p:pic>
    </p:spTree>
    <p:extLst>
      <p:ext uri="{BB962C8B-B14F-4D97-AF65-F5344CB8AC3E}">
        <p14:creationId xmlns:p14="http://schemas.microsoft.com/office/powerpoint/2010/main" val="1230054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4D570B-BCD9-4F19-B9A9-D5025E5B2415}"/>
              </a:ext>
            </a:extLst>
          </p:cNvPr>
          <p:cNvSpPr>
            <a:spLocks noGrp="1"/>
          </p:cNvSpPr>
          <p:nvPr>
            <p:ph type="title"/>
          </p:nvPr>
        </p:nvSpPr>
        <p:spPr/>
        <p:txBody>
          <a:bodyPr/>
          <a:lstStyle/>
          <a:p>
            <a:r>
              <a:rPr lang="it-IT" dirty="0"/>
              <a:t>Le cooperative «tossiche»</a:t>
            </a:r>
          </a:p>
        </p:txBody>
      </p:sp>
      <p:sp>
        <p:nvSpPr>
          <p:cNvPr id="3" name="Segnaposto testo 2">
            <a:extLst>
              <a:ext uri="{FF2B5EF4-FFF2-40B4-BE49-F238E27FC236}">
                <a16:creationId xmlns:a16="http://schemas.microsoft.com/office/drawing/2014/main" id="{BAC903D6-3A0E-4A66-86EA-A457EAE3C5EC}"/>
              </a:ext>
            </a:extLst>
          </p:cNvPr>
          <p:cNvSpPr>
            <a:spLocks noGrp="1"/>
          </p:cNvSpPr>
          <p:nvPr>
            <p:ph type="body" idx="1"/>
          </p:nvPr>
        </p:nvSpPr>
        <p:spPr/>
        <p:txBody>
          <a:bodyPr/>
          <a:lstStyle/>
          <a:p>
            <a:r>
              <a:rPr lang="it-IT" dirty="0"/>
              <a:t>Implicazioni economiche e sociali della cattiva cooperazione</a:t>
            </a:r>
          </a:p>
        </p:txBody>
      </p:sp>
    </p:spTree>
    <p:extLst>
      <p:ext uri="{BB962C8B-B14F-4D97-AF65-F5344CB8AC3E}">
        <p14:creationId xmlns:p14="http://schemas.microsoft.com/office/powerpoint/2010/main" val="1048976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p:cNvSpPr txBox="1">
            <a:spLocks/>
          </p:cNvSpPr>
          <p:nvPr/>
        </p:nvSpPr>
        <p:spPr bwMode="auto">
          <a:xfrm>
            <a:off x="2" y="278332"/>
            <a:ext cx="7728181" cy="733425"/>
          </a:xfrm>
          <a:prstGeom prst="rect">
            <a:avLst/>
          </a:prstGeom>
          <a:solidFill>
            <a:srgbClr val="E0003D"/>
          </a:solidFill>
        </p:spPr>
        <p:txBody>
          <a:bodyPr lIns="91440" tIns="45720" rIns="91440" bIns="45720" anchor="ctr"/>
          <a:lst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mj-cs"/>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a:lstStyle>
          <a:p>
            <a:pPr eaLnBrk="1" hangingPunct="1"/>
            <a:r>
              <a:rPr lang="it-IT" sz="3733" dirty="0">
                <a:solidFill>
                  <a:prstClr val="white"/>
                </a:solidFill>
                <a:latin typeface="Franklin Gothic Heavy" panose="020B0903020102020204" pitchFamily="34" charset="0"/>
                <a:ea typeface="Apex New Light" panose="02010600040501010103" pitchFamily="50" charset="0"/>
                <a:cs typeface="Tahoma" pitchFamily="34" charset="0"/>
              </a:rPr>
              <a:t>DA DOVE PARTIAMO</a:t>
            </a:r>
          </a:p>
        </p:txBody>
      </p:sp>
      <p:pic>
        <p:nvPicPr>
          <p:cNvPr id="2" name="Immagine 1"/>
          <p:cNvPicPr>
            <a:picLocks noChangeAspect="1"/>
          </p:cNvPicPr>
          <p:nvPr/>
        </p:nvPicPr>
        <p:blipFill>
          <a:blip r:embed="rId2"/>
          <a:stretch>
            <a:fillRect/>
          </a:stretch>
        </p:blipFill>
        <p:spPr>
          <a:xfrm>
            <a:off x="9545021" y="278331"/>
            <a:ext cx="2503641" cy="723455"/>
          </a:xfrm>
          <a:prstGeom prst="rect">
            <a:avLst/>
          </a:prstGeom>
        </p:spPr>
      </p:pic>
      <p:sp>
        <p:nvSpPr>
          <p:cNvPr id="3" name="Rettangolo 2"/>
          <p:cNvSpPr/>
          <p:nvPr/>
        </p:nvSpPr>
        <p:spPr>
          <a:xfrm>
            <a:off x="335360" y="1124744"/>
            <a:ext cx="11521280" cy="6328720"/>
          </a:xfrm>
          <a:prstGeom prst="rect">
            <a:avLst/>
          </a:prstGeom>
        </p:spPr>
        <p:txBody>
          <a:bodyPr wrap="square">
            <a:spAutoFit/>
          </a:bodyPr>
          <a:lstStyle/>
          <a:p>
            <a:pPr algn="just"/>
            <a:r>
              <a:rPr lang="it-IT" sz="2133" b="1" dirty="0"/>
              <a:t>Una questione di legalità, Vol. 2 (anno 2018)</a:t>
            </a:r>
          </a:p>
          <a:p>
            <a:pPr algn="just"/>
            <a:r>
              <a:rPr lang="it-IT" sz="2133" dirty="0"/>
              <a:t>Il 49% delle imprese non ha depositato il Bilancio 2016; il 13% non l’ha mai depositato e il 10% non lo deposita da almeno 3 anni.</a:t>
            </a:r>
          </a:p>
          <a:p>
            <a:pPr algn="just"/>
            <a:r>
              <a:rPr lang="it-IT" sz="2133" dirty="0"/>
              <a:t>Solo il 7% delle imprese ha indicato di avere un organo di controllo - collegio sindacale o revisore legale; era il 10% nel 2014. </a:t>
            </a:r>
          </a:p>
          <a:p>
            <a:pPr algn="just"/>
            <a:r>
              <a:rPr lang="it-IT" sz="2133" dirty="0"/>
              <a:t>Revisione cooperativa: nessuna delle 182 cooperative campione nessuna fornisce informazioni in materia.</a:t>
            </a:r>
          </a:p>
          <a:p>
            <a:pPr algn="just"/>
            <a:r>
              <a:rPr lang="it-IT" sz="2133" dirty="0"/>
              <a:t>Il 68% ha l’amministratore unico (era il 63% nel 2014), di cui il 46% di origine straniera, e il 70% non ha indicato il numero dei soci.</a:t>
            </a:r>
          </a:p>
          <a:p>
            <a:pPr algn="just"/>
            <a:r>
              <a:rPr lang="it-IT" sz="2133" dirty="0"/>
              <a:t>Le 182 cooperative registrano un aumento del fatturato complessivo del 25%, a fronte di una redditività inferiore del 70% rispetto alle cooperative associate ad una centrale.</a:t>
            </a:r>
          </a:p>
          <a:p>
            <a:pPr algn="just"/>
            <a:r>
              <a:rPr lang="it-IT" sz="2133" dirty="0"/>
              <a:t>Il patrimonio netto risulta negativo per il 21% delle imprese campione, in molti casi il capitale sociale coincide con il patrimonio netto. </a:t>
            </a:r>
          </a:p>
          <a:p>
            <a:pPr algn="just"/>
            <a:r>
              <a:rPr lang="it-IT" sz="2133" dirty="0"/>
              <a:t>Dal confronto fra le buste paga di cooperative associate e cooperative non associate appare evidente l’uso distorto di voci come Premi individuali, Diaria e Trasferta/trasferta Italia.</a:t>
            </a:r>
          </a:p>
          <a:p>
            <a:pPr algn="just"/>
            <a:endParaRPr lang="it-IT" sz="2133" dirty="0"/>
          </a:p>
          <a:p>
            <a:pPr algn="just"/>
            <a:endParaRPr lang="it-IT" sz="2133" dirty="0"/>
          </a:p>
          <a:p>
            <a:pPr algn="just"/>
            <a:endParaRPr lang="it-IT" sz="2133" dirty="0"/>
          </a:p>
          <a:p>
            <a:pPr algn="just"/>
            <a:endParaRPr lang="it-IT" sz="2133" dirty="0"/>
          </a:p>
        </p:txBody>
      </p:sp>
    </p:spTree>
    <p:extLst>
      <p:ext uri="{BB962C8B-B14F-4D97-AF65-F5344CB8AC3E}">
        <p14:creationId xmlns:p14="http://schemas.microsoft.com/office/powerpoint/2010/main" val="62820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AA54CE-B669-47A0-BD92-4F3FD6ECCD70}"/>
              </a:ext>
            </a:extLst>
          </p:cNvPr>
          <p:cNvSpPr>
            <a:spLocks noGrp="1"/>
          </p:cNvSpPr>
          <p:nvPr>
            <p:ph type="title"/>
          </p:nvPr>
        </p:nvSpPr>
        <p:spPr/>
        <p:txBody>
          <a:bodyPr/>
          <a:lstStyle/>
          <a:p>
            <a:r>
              <a:rPr lang="it-IT" dirty="0"/>
              <a:t>Indicatori</a:t>
            </a:r>
          </a:p>
        </p:txBody>
      </p:sp>
      <p:sp>
        <p:nvSpPr>
          <p:cNvPr id="3" name="Segnaposto contenuto 2">
            <a:extLst>
              <a:ext uri="{FF2B5EF4-FFF2-40B4-BE49-F238E27FC236}">
                <a16:creationId xmlns:a16="http://schemas.microsoft.com/office/drawing/2014/main" id="{60419ED6-4BE4-4BC9-B63C-DEEC9899CE5E}"/>
              </a:ext>
            </a:extLst>
          </p:cNvPr>
          <p:cNvSpPr>
            <a:spLocks noGrp="1"/>
          </p:cNvSpPr>
          <p:nvPr>
            <p:ph idx="1"/>
          </p:nvPr>
        </p:nvSpPr>
        <p:spPr/>
        <p:txBody>
          <a:bodyPr>
            <a:normAutofit fontScale="92500" lnSpcReduction="20000"/>
          </a:bodyPr>
          <a:lstStyle/>
          <a:p>
            <a:r>
              <a:rPr lang="it-IT" dirty="0"/>
              <a:t>Il 49% delle imprese non ha depositato il Bilancio 2016; il 13% non l’ha mai depositato e il 10% non lo deposita da almeno 3 anni.</a:t>
            </a:r>
          </a:p>
          <a:p>
            <a:r>
              <a:rPr lang="it-IT" dirty="0"/>
              <a:t>Solo il 7% delle imprese ha indicato di avere un organo di controllo - collegio sindacale o revisore legale; era il 10% nel 2014. </a:t>
            </a:r>
          </a:p>
          <a:p>
            <a:r>
              <a:rPr lang="it-IT" dirty="0"/>
              <a:t>La revisione cooperativa, finalizzata all’accertamento dei requisiti mutualistici: la legge (</a:t>
            </a:r>
            <a:r>
              <a:rPr lang="it-IT" dirty="0" err="1"/>
              <a:t>D.Lgs.</a:t>
            </a:r>
            <a:r>
              <a:rPr lang="it-IT" dirty="0"/>
              <a:t> 220 del 2/8/2002) prevede che, in caso di imprese non associate ad alcuna Centrale cooperativa, la revisione venga effettuata ogni due anni - una volta all’anno per alcune tipologie di enti cooperativi – a cura del Ministero per lo Sviluppo economico. Delle 182 cooperative campione nessuna fornisce informazioni in materia.</a:t>
            </a:r>
          </a:p>
          <a:p>
            <a:r>
              <a:rPr lang="it-IT" dirty="0"/>
              <a:t>Alto turnover di imprese e addetti</a:t>
            </a:r>
          </a:p>
          <a:p>
            <a:r>
              <a:rPr lang="it-IT" dirty="0"/>
              <a:t>Imprese che riaprono con altro nome e stesso indirizzo</a:t>
            </a:r>
          </a:p>
          <a:p>
            <a:r>
              <a:rPr lang="it-IT" dirty="0"/>
              <a:t>Salari e stipendi bassi e struttura della busta paga con voci fittizie </a:t>
            </a:r>
          </a:p>
        </p:txBody>
      </p:sp>
    </p:spTree>
    <p:extLst>
      <p:ext uri="{BB962C8B-B14F-4D97-AF65-F5344CB8AC3E}">
        <p14:creationId xmlns:p14="http://schemas.microsoft.com/office/powerpoint/2010/main" val="912948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A4B353-837B-45D7-BFBF-113EF4B3A372}"/>
              </a:ext>
            </a:extLst>
          </p:cNvPr>
          <p:cNvSpPr>
            <a:spLocks noGrp="1"/>
          </p:cNvSpPr>
          <p:nvPr>
            <p:ph type="title"/>
          </p:nvPr>
        </p:nvSpPr>
        <p:spPr>
          <a:xfrm>
            <a:off x="838200" y="-34926"/>
            <a:ext cx="10515600" cy="1325563"/>
          </a:xfrm>
        </p:spPr>
        <p:txBody>
          <a:bodyPr>
            <a:normAutofit/>
          </a:bodyPr>
          <a:lstStyle/>
          <a:p>
            <a:r>
              <a:rPr lang="it-IT" sz="4000" b="1" dirty="0"/>
              <a:t>Indicatori</a:t>
            </a:r>
          </a:p>
        </p:txBody>
      </p:sp>
      <p:sp>
        <p:nvSpPr>
          <p:cNvPr id="3" name="Segnaposto contenuto 2">
            <a:extLst>
              <a:ext uri="{FF2B5EF4-FFF2-40B4-BE49-F238E27FC236}">
                <a16:creationId xmlns:a16="http://schemas.microsoft.com/office/drawing/2014/main" id="{3E678EF1-C792-4040-94AB-E2C7CD2913D3}"/>
              </a:ext>
            </a:extLst>
          </p:cNvPr>
          <p:cNvSpPr>
            <a:spLocks noGrp="1"/>
          </p:cNvSpPr>
          <p:nvPr>
            <p:ph idx="1"/>
          </p:nvPr>
        </p:nvSpPr>
        <p:spPr>
          <a:xfrm>
            <a:off x="838200" y="919161"/>
            <a:ext cx="10515600" cy="6043613"/>
          </a:xfrm>
        </p:spPr>
        <p:txBody>
          <a:bodyPr>
            <a:normAutofit fontScale="85000" lnSpcReduction="20000"/>
          </a:bodyPr>
          <a:lstStyle/>
          <a:p>
            <a:pPr lvl="0"/>
            <a:r>
              <a:rPr lang="it-IT" b="1" dirty="0"/>
              <a:t>Verifica del CCNL applicato</a:t>
            </a:r>
            <a:r>
              <a:rPr lang="it-IT" dirty="0"/>
              <a:t>: il CCNL applicato e il suo rispetto sono informazioni che possono provenire dalle banche dati dell’Ispettorato del lavoro. Risulta necessario un indicatore che tenga in considerazione degli esiti delle verifiche ispettive.</a:t>
            </a:r>
          </a:p>
          <a:p>
            <a:pPr lvl="0"/>
            <a:r>
              <a:rPr lang="it-IT" b="1" dirty="0"/>
              <a:t>Verifica del rating di legalità:</a:t>
            </a:r>
            <a:r>
              <a:rPr lang="it-IT" dirty="0"/>
              <a:t> le cooperative possono richiedere una valutazione di legalità all’Autorità Garante della Concorrenza e del Mercato se rispettano i seguiti requisiti:</a:t>
            </a:r>
          </a:p>
          <a:p>
            <a:pPr lvl="1"/>
            <a:r>
              <a:rPr lang="it-IT" dirty="0"/>
              <a:t>sede operativa in Italia;</a:t>
            </a:r>
          </a:p>
          <a:p>
            <a:pPr lvl="1"/>
            <a:r>
              <a:rPr lang="it-IT" dirty="0"/>
              <a:t>fatturato minimo di due milioni di euro nell’esercizio chiuso nell’anno precedente a quello della domanda;</a:t>
            </a:r>
          </a:p>
          <a:p>
            <a:pPr lvl="1"/>
            <a:r>
              <a:rPr lang="it-IT" dirty="0"/>
              <a:t>iscrizione nel registro delle imprese da almeno due anni alla data della domanda</a:t>
            </a:r>
          </a:p>
          <a:p>
            <a:pPr lvl="0"/>
            <a:r>
              <a:rPr lang="it-IT" b="1" dirty="0"/>
              <a:t>Modello 231 MOG (Modello di Organizzazione e Gestione)</a:t>
            </a:r>
            <a:r>
              <a:rPr lang="it-IT" dirty="0"/>
              <a:t>: verifica dell’adozione di un modello 231 all’interno della società cooperativa. Sarebbe utile un indicatore che potesse rilevare quali siano le cooperative prive di un modello 231 al fine di avere un ulteriore segnale di anomalia. </a:t>
            </a:r>
          </a:p>
          <a:p>
            <a:pPr lvl="0"/>
            <a:r>
              <a:rPr lang="it-IT" b="1" dirty="0"/>
              <a:t>Certificazione dei contratti:</a:t>
            </a:r>
            <a:r>
              <a:rPr lang="it-IT" dirty="0"/>
              <a:t> l’Ispettorato del lavoro viene a conoscenza delle imprese che presentano istanza di certificazione alle Commissioni di certificazione. Sarebbe auspicabile una verifica della banca dati dell’Ispettorato per verificare quali cooperative non abbiano contratti certificati e perciò possano essere un segnale per il cruscotto. </a:t>
            </a:r>
          </a:p>
          <a:p>
            <a:pPr lvl="0"/>
            <a:r>
              <a:rPr lang="it-IT" dirty="0"/>
              <a:t>Verifica sull’</a:t>
            </a:r>
            <a:r>
              <a:rPr lang="it-IT" b="1" dirty="0"/>
              <a:t>adesione delle cooperative</a:t>
            </a:r>
            <a:r>
              <a:rPr lang="it-IT" dirty="0"/>
              <a:t> ad una centrale cooperativa o meno.</a:t>
            </a:r>
          </a:p>
        </p:txBody>
      </p:sp>
    </p:spTree>
    <p:extLst>
      <p:ext uri="{BB962C8B-B14F-4D97-AF65-F5344CB8AC3E}">
        <p14:creationId xmlns:p14="http://schemas.microsoft.com/office/powerpoint/2010/main" val="3991557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9A8E42-89F3-4AD6-A990-B63DDEFDD66C}"/>
              </a:ext>
            </a:extLst>
          </p:cNvPr>
          <p:cNvSpPr>
            <a:spLocks noGrp="1"/>
          </p:cNvSpPr>
          <p:nvPr>
            <p:ph type="title"/>
          </p:nvPr>
        </p:nvSpPr>
        <p:spPr/>
        <p:txBody>
          <a:bodyPr/>
          <a:lstStyle/>
          <a:p>
            <a:r>
              <a:rPr lang="it-IT" dirty="0"/>
              <a:t>In sintesi:</a:t>
            </a:r>
          </a:p>
        </p:txBody>
      </p:sp>
      <p:sp>
        <p:nvSpPr>
          <p:cNvPr id="3" name="Segnaposto contenuto 2">
            <a:extLst>
              <a:ext uri="{FF2B5EF4-FFF2-40B4-BE49-F238E27FC236}">
                <a16:creationId xmlns:a16="http://schemas.microsoft.com/office/drawing/2014/main" id="{25AFBF29-93A3-456D-9D97-3EE730612202}"/>
              </a:ext>
            </a:extLst>
          </p:cNvPr>
          <p:cNvSpPr>
            <a:spLocks noGrp="1"/>
          </p:cNvSpPr>
          <p:nvPr>
            <p:ph idx="1"/>
          </p:nvPr>
        </p:nvSpPr>
        <p:spPr/>
        <p:txBody>
          <a:bodyPr>
            <a:normAutofit/>
          </a:bodyPr>
          <a:lstStyle/>
          <a:p>
            <a:r>
              <a:rPr lang="it-IT" dirty="0"/>
              <a:t>La «cattiva» cooperazione è:</a:t>
            </a:r>
          </a:p>
          <a:p>
            <a:pPr lvl="1"/>
            <a:r>
              <a:rPr lang="it-IT" dirty="0"/>
              <a:t>Sempre presente nella storia di questa forma d’impresa</a:t>
            </a:r>
          </a:p>
          <a:p>
            <a:pPr lvl="1"/>
            <a:r>
              <a:rPr lang="it-IT" dirty="0"/>
              <a:t>Più probabile quando la cooperazione domanda ai decisori istituzionali protezione e non rispetto delle regole</a:t>
            </a:r>
          </a:p>
          <a:p>
            <a:pPr lvl="1"/>
            <a:r>
              <a:rPr lang="it-IT" dirty="0"/>
              <a:t>Più probabile se i decisori istituzionali sono non-neutrali o addirittura ostili</a:t>
            </a:r>
          </a:p>
          <a:p>
            <a:pPr lvl="1"/>
            <a:r>
              <a:rPr lang="it-IT" dirty="0"/>
              <a:t>Più probabile nei settori «fragili»: a bassa fertilità, a domanda fortemente variabile, soggetti al potere «monopolistico» di altre imprese e istituzioni committenti</a:t>
            </a:r>
          </a:p>
          <a:p>
            <a:pPr lvl="1"/>
            <a:endParaRPr lang="it-IT" dirty="0"/>
          </a:p>
        </p:txBody>
      </p:sp>
    </p:spTree>
    <p:extLst>
      <p:ext uri="{BB962C8B-B14F-4D97-AF65-F5344CB8AC3E}">
        <p14:creationId xmlns:p14="http://schemas.microsoft.com/office/powerpoint/2010/main" val="358898494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1404</Words>
  <Application>Microsoft Office PowerPoint</Application>
  <PresentationFormat>Widescreen</PresentationFormat>
  <Paragraphs>83</Paragraphs>
  <Slides>34</Slides>
  <Notes>0</Notes>
  <HiddenSlides>2</HiddenSlides>
  <MMClips>0</MMClips>
  <ScaleCrop>false</ScaleCrop>
  <HeadingPairs>
    <vt:vector size="8" baseType="variant">
      <vt:variant>
        <vt:lpstr>Caratteri utilizzati</vt:lpstr>
      </vt:variant>
      <vt:variant>
        <vt:i4>6</vt:i4>
      </vt:variant>
      <vt:variant>
        <vt:lpstr>Tema</vt:lpstr>
      </vt:variant>
      <vt:variant>
        <vt:i4>2</vt:i4>
      </vt:variant>
      <vt:variant>
        <vt:lpstr>Server OLE incorporati</vt:lpstr>
      </vt:variant>
      <vt:variant>
        <vt:i4>1</vt:i4>
      </vt:variant>
      <vt:variant>
        <vt:lpstr>Titoli diapositive</vt:lpstr>
      </vt:variant>
      <vt:variant>
        <vt:i4>34</vt:i4>
      </vt:variant>
    </vt:vector>
  </HeadingPairs>
  <TitlesOfParts>
    <vt:vector size="43" baseType="lpstr">
      <vt:lpstr>Apex New Light</vt:lpstr>
      <vt:lpstr>Arial</vt:lpstr>
      <vt:lpstr>Calibri</vt:lpstr>
      <vt:lpstr>Calibri Light</vt:lpstr>
      <vt:lpstr>Franklin Gothic Heavy</vt:lpstr>
      <vt:lpstr>Tahoma</vt:lpstr>
      <vt:lpstr>Tema di Office</vt:lpstr>
      <vt:lpstr>2_Tema di Office</vt:lpstr>
      <vt:lpstr>Document</vt:lpstr>
      <vt:lpstr>Buone e «cattive» coop</vt:lpstr>
      <vt:lpstr>Premessa: quando e perché mi sono occupato di coop?</vt:lpstr>
      <vt:lpstr>Presentazione standard di PowerPoint</vt:lpstr>
      <vt:lpstr>Effetti</vt:lpstr>
      <vt:lpstr>Buone o cattive imprese o buone e cattive istituzioni? </vt:lpstr>
      <vt:lpstr>Principi della cooperazione e costruzione dei Beni Comuni</vt:lpstr>
      <vt:lpstr>Presentazione standard di PowerPoint</vt:lpstr>
      <vt:lpstr>Un esercizio sulla performance delle coop in ER: settori della produzione e lavoro, dei servizi e coop sociali</vt:lpstr>
      <vt:lpstr>Imprese e addetti delle cooperative in ER </vt:lpstr>
      <vt:lpstr>Le imprese cooperative in Emilia Romagna  (archivio bilanci AIDA)</vt:lpstr>
      <vt:lpstr>Presentazione standard di PowerPoint</vt:lpstr>
      <vt:lpstr>Presentazione standard di PowerPoint</vt:lpstr>
      <vt:lpstr>Cooperative per classe di dimensione e comparto </vt:lpstr>
      <vt:lpstr>Presentazione standard di PowerPoint</vt:lpstr>
      <vt:lpstr>Presentazione standard di PowerPoint</vt:lpstr>
      <vt:lpstr>Effetto coop</vt:lpstr>
      <vt:lpstr>Presentazione standard di PowerPoint</vt:lpstr>
      <vt:lpstr>Presentazione standard di PowerPoint</vt:lpstr>
      <vt:lpstr>Presentazione standard di PowerPoint</vt:lpstr>
      <vt:lpstr>Presentazione standard di PowerPoint</vt:lpstr>
      <vt:lpstr>Cooperative per comparto</vt:lpstr>
      <vt:lpstr>Presentazione standard di PowerPoint</vt:lpstr>
      <vt:lpstr>Presentazione standard di PowerPoint</vt:lpstr>
      <vt:lpstr>Presentazione standard di PowerPoint</vt:lpstr>
      <vt:lpstr>Presentazione standard di PowerPoint</vt:lpstr>
      <vt:lpstr>Coop sociali: «un mondo a parte»</vt:lpstr>
      <vt:lpstr>Presentazione standard di PowerPoint</vt:lpstr>
      <vt:lpstr>Presentazione standard di PowerPoint</vt:lpstr>
      <vt:lpstr>Presentazione standard di PowerPoint</vt:lpstr>
      <vt:lpstr>Le cooperative «tossiche»</vt:lpstr>
      <vt:lpstr>Presentazione standard di PowerPoint</vt:lpstr>
      <vt:lpstr>Indicatori</vt:lpstr>
      <vt:lpstr>Indicatori</vt:lpstr>
      <vt:lpstr>In sintesi: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Buone e cattive coop</dc:title>
  <dc:creator>ENRICO GIOVANNETTI</dc:creator>
  <cp:lastModifiedBy>ENRICO GIOVANNETTI</cp:lastModifiedBy>
  <cp:revision>93</cp:revision>
  <cp:lastPrinted>2024-11-26T15:02:03Z</cp:lastPrinted>
  <dcterms:created xsi:type="dcterms:W3CDTF">2024-10-24T18:20:14Z</dcterms:created>
  <dcterms:modified xsi:type="dcterms:W3CDTF">2024-11-27T16:09:06Z</dcterms:modified>
</cp:coreProperties>
</file>